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57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5687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460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802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152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374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584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741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212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2112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679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12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13B0D-E4B7-41BA-90BF-7FE7BB45E99D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8BBA4-D88F-4A03-88D3-14D052F289A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04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ko.wikipedia.org/wiki/%EC%98%81%EC%96%B4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zSw_-DDo4s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QWEVdmcGXQ" TargetMode="External"/><Relationship Id="rId7" Type="http://schemas.openxmlformats.org/officeDocument/2006/relationships/image" Target="../media/image26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youtu.be/h01qjpMLP50" TargetMode="External"/><Relationship Id="rId7" Type="http://schemas.openxmlformats.org/officeDocument/2006/relationships/image" Target="../media/image3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hyperlink" Target="https://youtu.be/dp9SdRueM5I" TargetMode="External"/><Relationship Id="rId7" Type="http://schemas.openxmlformats.org/officeDocument/2006/relationships/image" Target="../media/image35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ev-a5KxosY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YezLlVizZ8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329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32873" y="3749964"/>
            <a:ext cx="10132291" cy="1699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77977" y="3717272"/>
            <a:ext cx="10389483" cy="168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2400" dirty="0"/>
              <a:t>세계적으로 역사적으로 중요한 가치를 가지는 </a:t>
            </a:r>
            <a:r>
              <a:rPr lang="ko-KR" altLang="en-US" sz="2400" b="1" dirty="0"/>
              <a:t>문화 유산</a:t>
            </a:r>
            <a:r>
              <a:rPr lang="ko-KR" altLang="en-US" sz="2400" dirty="0"/>
              <a:t>과 지구의 역사를 잘 나타내고 있는 </a:t>
            </a:r>
            <a:r>
              <a:rPr lang="ko-KR" altLang="en-US" sz="2400" b="1" dirty="0"/>
              <a:t>자연 유산을 </a:t>
            </a:r>
            <a:r>
              <a:rPr lang="ko-KR" altLang="en-US" sz="2400" dirty="0"/>
              <a:t>보호하기 위해 지정한 것으로 바로 </a:t>
            </a:r>
            <a:r>
              <a:rPr lang="ko-KR" altLang="en-US" sz="2400" b="1" dirty="0"/>
              <a:t>유네스코 세계 유산</a:t>
            </a:r>
            <a:r>
              <a:rPr lang="en-US" altLang="ko-KR" sz="2400" dirty="0"/>
              <a:t>(</a:t>
            </a:r>
            <a:r>
              <a:rPr lang="ko-KR" altLang="en-US" sz="2400" dirty="0"/>
              <a:t>유네스코 世界遺産</a:t>
            </a:r>
            <a:r>
              <a:rPr lang="en-US" altLang="ko-KR" sz="2400" dirty="0"/>
              <a:t>, </a:t>
            </a:r>
            <a:r>
              <a:rPr lang="ko-KR" altLang="en-US" sz="2400" u="sng" dirty="0">
                <a:hlinkClick r:id="rId3"/>
              </a:rPr>
              <a:t>영어</a:t>
            </a:r>
            <a:r>
              <a:rPr lang="en-US" altLang="ko-KR" sz="2400" dirty="0"/>
              <a:t>: </a:t>
            </a:r>
            <a:r>
              <a:rPr lang="ko-KR" altLang="en-US" sz="2400" dirty="0"/>
              <a:t> </a:t>
            </a:r>
            <a:r>
              <a:rPr lang="en-US" altLang="ko-KR" sz="2400" dirty="0"/>
              <a:t>World Heritage Site)</a:t>
            </a:r>
            <a:r>
              <a:rPr lang="ko-KR" altLang="en-US" sz="2400" dirty="0"/>
              <a:t>입니다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8020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10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75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281382" y="3112655"/>
            <a:ext cx="8238836" cy="3435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b="51610"/>
          <a:stretch/>
        </p:blipFill>
        <p:spPr>
          <a:xfrm>
            <a:off x="2434494" y="3167979"/>
            <a:ext cx="2238687" cy="32683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 l="54058" r="18405"/>
          <a:stretch/>
        </p:blipFill>
        <p:spPr>
          <a:xfrm rot="16200000">
            <a:off x="6681312" y="2158588"/>
            <a:ext cx="1802166" cy="528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4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7472218" y="1477818"/>
            <a:ext cx="2355273" cy="36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006764" y="2835564"/>
            <a:ext cx="10123054" cy="3888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52512" y="1486048"/>
            <a:ext cx="2411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 smtClean="0">
                <a:solidFill>
                  <a:srgbClr val="FF0000"/>
                </a:solidFill>
              </a:rPr>
              <a:t>영상을 시청해주세요</a:t>
            </a:r>
            <a:r>
              <a:rPr lang="en-US" altLang="ko-KR" dirty="0" smtClean="0">
                <a:solidFill>
                  <a:srgbClr val="FF0000"/>
                </a:solidFill>
              </a:rPr>
              <a:t>!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1032" y="4447713"/>
            <a:ext cx="10366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/>
              <a:t>석굴암</a:t>
            </a:r>
            <a:r>
              <a:rPr lang="en-US" altLang="ko-KR" sz="2400" dirty="0"/>
              <a:t>·</a:t>
            </a:r>
            <a:r>
              <a:rPr lang="ko-KR" altLang="en-US" sz="2400" dirty="0"/>
              <a:t>불국사 해인사 </a:t>
            </a:r>
            <a:r>
              <a:rPr lang="ko-KR" altLang="en-US" sz="2400" dirty="0" err="1"/>
              <a:t>장경판전</a:t>
            </a:r>
            <a:r>
              <a:rPr lang="en-US" altLang="ko-KR" sz="2400" dirty="0"/>
              <a:t>, </a:t>
            </a:r>
            <a:r>
              <a:rPr lang="ko-KR" altLang="en-US" sz="2400" dirty="0"/>
              <a:t>종묘</a:t>
            </a:r>
            <a:r>
              <a:rPr lang="en-US" altLang="ko-KR" sz="2400" dirty="0"/>
              <a:t>, </a:t>
            </a:r>
            <a:r>
              <a:rPr lang="ko-KR" altLang="en-US" sz="2400" dirty="0"/>
              <a:t>창덕궁</a:t>
            </a:r>
            <a:r>
              <a:rPr lang="en-US" altLang="ko-KR" sz="2400" dirty="0"/>
              <a:t>, </a:t>
            </a:r>
            <a:r>
              <a:rPr lang="ko-KR" altLang="en-US" sz="2400" dirty="0"/>
              <a:t>화성</a:t>
            </a:r>
            <a:r>
              <a:rPr lang="en-US" altLang="ko-KR" sz="2400" dirty="0"/>
              <a:t>, </a:t>
            </a:r>
            <a:r>
              <a:rPr lang="ko-KR" altLang="en-US" sz="2400" dirty="0"/>
              <a:t>경주역사유적지구</a:t>
            </a:r>
            <a:r>
              <a:rPr lang="en-US" altLang="ko-KR" sz="2400" dirty="0"/>
              <a:t>, </a:t>
            </a:r>
            <a:r>
              <a:rPr lang="ko-KR" altLang="en-US" sz="2400" dirty="0"/>
              <a:t>고창</a:t>
            </a:r>
            <a:r>
              <a:rPr lang="en-US" altLang="ko-KR" sz="2400" dirty="0"/>
              <a:t>·</a:t>
            </a:r>
            <a:r>
              <a:rPr lang="ko-KR" altLang="en-US" sz="2400" dirty="0"/>
              <a:t>화순</a:t>
            </a:r>
            <a:r>
              <a:rPr lang="en-US" altLang="ko-KR" sz="2400" dirty="0"/>
              <a:t>·</a:t>
            </a:r>
            <a:r>
              <a:rPr lang="ko-KR" altLang="en-US" sz="2400" dirty="0"/>
              <a:t>강화 고인돌 유적</a:t>
            </a:r>
            <a:r>
              <a:rPr lang="en-US" altLang="ko-KR" sz="2400" dirty="0"/>
              <a:t>, </a:t>
            </a:r>
            <a:r>
              <a:rPr lang="ko-KR" altLang="en-US" sz="2400" dirty="0"/>
              <a:t>조선왕릉</a:t>
            </a:r>
            <a:r>
              <a:rPr lang="en-US" altLang="ko-KR" sz="2400" dirty="0"/>
              <a:t>, </a:t>
            </a:r>
            <a:r>
              <a:rPr lang="ko-KR" altLang="en-US" sz="2400" dirty="0"/>
              <a:t>한국의 역사마을</a:t>
            </a:r>
            <a:r>
              <a:rPr lang="en-US" altLang="ko-KR" sz="2400" dirty="0"/>
              <a:t>: </a:t>
            </a:r>
            <a:r>
              <a:rPr lang="ko-KR" altLang="en-US" sz="2400" dirty="0"/>
              <a:t>하회와 </a:t>
            </a:r>
            <a:r>
              <a:rPr lang="ko-KR" altLang="en-US" sz="2400" dirty="0" err="1"/>
              <a:t>양동</a:t>
            </a:r>
            <a:r>
              <a:rPr lang="en-US" altLang="ko-KR" sz="2400" dirty="0"/>
              <a:t>, </a:t>
            </a:r>
            <a:r>
              <a:rPr lang="ko-KR" altLang="en-US" sz="2400" dirty="0"/>
              <a:t>남한산성</a:t>
            </a:r>
            <a:r>
              <a:rPr lang="en-US" altLang="ko-KR" sz="2400" dirty="0"/>
              <a:t>, </a:t>
            </a:r>
            <a:r>
              <a:rPr lang="ko-KR" altLang="en-US" sz="2400" dirty="0"/>
              <a:t>백제역사유적지구</a:t>
            </a:r>
            <a:r>
              <a:rPr lang="en-US" altLang="ko-KR" sz="2400" dirty="0"/>
              <a:t>, </a:t>
            </a:r>
            <a:r>
              <a:rPr lang="ko-KR" altLang="en-US" sz="2400" dirty="0"/>
              <a:t>산사</a:t>
            </a:r>
            <a:r>
              <a:rPr lang="en-US" altLang="ko-KR" sz="2400" dirty="0"/>
              <a:t>, </a:t>
            </a:r>
            <a:r>
              <a:rPr lang="ko-KR" altLang="en-US" sz="2400" dirty="0"/>
              <a:t>한국의 </a:t>
            </a:r>
            <a:r>
              <a:rPr lang="ko-KR" altLang="en-US" sz="2400" dirty="0" err="1"/>
              <a:t>산지승원</a:t>
            </a:r>
            <a:r>
              <a:rPr lang="en-US" altLang="ko-KR" sz="2400" dirty="0"/>
              <a:t>, </a:t>
            </a:r>
            <a:r>
              <a:rPr lang="ko-KR" altLang="en-US" sz="2400" dirty="0"/>
              <a:t>한국의 서원 </a:t>
            </a:r>
            <a:r>
              <a:rPr lang="ko-KR" altLang="en-US" sz="2400" dirty="0" smtClean="0"/>
              <a:t>등</a:t>
            </a:r>
            <a:endParaRPr lang="en-US" altLang="ko-KR" sz="2400" dirty="0" smtClean="0"/>
          </a:p>
          <a:p>
            <a:pPr>
              <a:lnSpc>
                <a:spcPct val="150000"/>
              </a:lnSpc>
            </a:pPr>
            <a:r>
              <a:rPr lang="ko-KR" altLang="en-US" sz="2400" dirty="0" smtClean="0"/>
              <a:t>우리나라에도 많은 세계 문화 유산이 있습니다</a:t>
            </a:r>
            <a:r>
              <a:rPr lang="en-US" altLang="ko-KR" sz="2400" dirty="0" smtClean="0"/>
              <a:t>.</a:t>
            </a:r>
            <a:endParaRPr lang="ko-KR" altLang="en-US" sz="2400" dirty="0"/>
          </a:p>
        </p:txBody>
      </p:sp>
      <p:grpSp>
        <p:nvGrpSpPr>
          <p:cNvPr id="8" name="그룹 7"/>
          <p:cNvGrpSpPr/>
          <p:nvPr/>
        </p:nvGrpSpPr>
        <p:grpSpPr>
          <a:xfrm>
            <a:off x="1550321" y="2946154"/>
            <a:ext cx="9091358" cy="1454212"/>
            <a:chOff x="1325363" y="2946154"/>
            <a:chExt cx="9091358" cy="1454212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1568" y="2946154"/>
              <a:ext cx="2181317" cy="1454211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363" y="2946155"/>
              <a:ext cx="2181317" cy="1454211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7773" y="2946154"/>
              <a:ext cx="2178948" cy="14542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282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669309" y="2927927"/>
            <a:ext cx="6363855" cy="517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634836" y="3629891"/>
            <a:ext cx="8820728" cy="2909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27286" y="2938805"/>
            <a:ext cx="859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sz="2400" dirty="0" err="1"/>
              <a:t>후지산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하롱베이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세렝게티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이구아수폭포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등</a:t>
            </a:r>
            <a:endParaRPr lang="en-US" altLang="ko-KR" sz="24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1402" y="3844555"/>
            <a:ext cx="1762310" cy="253892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/>
          <a:srcRect l="66802"/>
          <a:stretch/>
        </p:blipFill>
        <p:spPr>
          <a:xfrm>
            <a:off x="8603973" y="3804202"/>
            <a:ext cx="1865314" cy="261962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2714" y="3825886"/>
            <a:ext cx="1784712" cy="257625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7688" y="3840821"/>
            <a:ext cx="1762310" cy="254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5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697018" y="2927927"/>
            <a:ext cx="8007927" cy="83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477819" y="3851564"/>
            <a:ext cx="8876146" cy="2650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654050" y="1995057"/>
            <a:ext cx="10845223" cy="0"/>
          </a:xfrm>
          <a:prstGeom prst="line">
            <a:avLst/>
          </a:prstGeom>
          <a:ln w="349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627286" y="2938805"/>
            <a:ext cx="8212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ko-KR" altLang="en-US" sz="2400" dirty="0" err="1"/>
              <a:t>알함브라궁전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피사의</a:t>
            </a:r>
            <a:r>
              <a:rPr lang="ko-KR" altLang="en-US" sz="2400" dirty="0"/>
              <a:t> 사탑</a:t>
            </a:r>
            <a:r>
              <a:rPr lang="en-US" altLang="ko-KR" sz="2400" dirty="0"/>
              <a:t>, </a:t>
            </a:r>
            <a:r>
              <a:rPr lang="ko-KR" altLang="en-US" sz="2400" dirty="0"/>
              <a:t>자유의 여신상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루앙프라방</a:t>
            </a:r>
            <a:r>
              <a:rPr lang="en-US" altLang="ko-KR" sz="2400" dirty="0"/>
              <a:t>, </a:t>
            </a:r>
            <a:r>
              <a:rPr lang="ko-KR" altLang="en-US" sz="2400" dirty="0" err="1" smtClean="0"/>
              <a:t>진시황릉</a:t>
            </a:r>
            <a:r>
              <a:rPr lang="en-US" altLang="ko-KR" sz="2400" dirty="0"/>
              <a:t>, </a:t>
            </a:r>
            <a:r>
              <a:rPr lang="ko-KR" altLang="en-US" sz="2400" dirty="0"/>
              <a:t>오페라하우스 등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5576" y="3891791"/>
            <a:ext cx="1797835" cy="2550068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6575" y="3888030"/>
            <a:ext cx="1767745" cy="255759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484" y="3891791"/>
            <a:ext cx="1752701" cy="255006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3348" y="3888030"/>
            <a:ext cx="1782790" cy="25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8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579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6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403927" y="2733964"/>
            <a:ext cx="9384146" cy="3833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482D9D4-F987-67A4-DADE-47B6E86E18D3}"/>
              </a:ext>
            </a:extLst>
          </p:cNvPr>
          <p:cNvSpPr txBox="1"/>
          <p:nvPr/>
        </p:nvSpPr>
        <p:spPr>
          <a:xfrm>
            <a:off x="849379" y="6146732"/>
            <a:ext cx="10454564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spc="-150" dirty="0" smtClean="0"/>
              <a:t>공통점 </a:t>
            </a:r>
            <a:r>
              <a:rPr lang="en-US" altLang="ko-KR" b="1" spc="-150" dirty="0" smtClean="0"/>
              <a:t>: </a:t>
            </a:r>
            <a:r>
              <a:rPr lang="ko-KR" altLang="en-US" b="1" spc="-150" dirty="0" smtClean="0"/>
              <a:t>문화 유산</a:t>
            </a:r>
            <a:endParaRPr lang="ko-KR" altLang="en-US" b="1" spc="-15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81" y="2731390"/>
            <a:ext cx="2257740" cy="32294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1606" y="2731390"/>
            <a:ext cx="2248214" cy="325800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1105" y="2731390"/>
            <a:ext cx="2219635" cy="322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2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693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20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6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01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73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90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13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48" y="351508"/>
            <a:ext cx="7535309" cy="171922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0"/>
          <a:stretch/>
        </p:blipFill>
        <p:spPr>
          <a:xfrm>
            <a:off x="3023286" y="2833815"/>
            <a:ext cx="2050041" cy="289148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r="42736"/>
          <a:stretch/>
        </p:blipFill>
        <p:spPr>
          <a:xfrm>
            <a:off x="5074508" y="2831468"/>
            <a:ext cx="2042984" cy="289382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3" r="39540" b="6835"/>
          <a:stretch/>
        </p:blipFill>
        <p:spPr>
          <a:xfrm>
            <a:off x="7117491" y="2831468"/>
            <a:ext cx="2042985" cy="2890676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5" r="21095"/>
          <a:stretch/>
        </p:blipFill>
        <p:spPr>
          <a:xfrm>
            <a:off x="9160476" y="2831468"/>
            <a:ext cx="2042983" cy="289382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8" r="39926"/>
          <a:stretch/>
        </p:blipFill>
        <p:spPr>
          <a:xfrm>
            <a:off x="996778" y="2831468"/>
            <a:ext cx="2026509" cy="2893829"/>
          </a:xfrm>
          <a:prstGeom prst="rect">
            <a:avLst/>
          </a:prstGeom>
        </p:spPr>
      </p:pic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xmlns="" id="{57976470-3830-C66E-71BF-5ED7ED3CD5CA}"/>
              </a:ext>
            </a:extLst>
          </p:cNvPr>
          <p:cNvCxnSpPr/>
          <p:nvPr/>
        </p:nvCxnSpPr>
        <p:spPr>
          <a:xfrm>
            <a:off x="654050" y="1995057"/>
            <a:ext cx="10845223" cy="0"/>
          </a:xfrm>
          <a:prstGeom prst="line">
            <a:avLst/>
          </a:prstGeom>
          <a:ln w="349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482D9D4-F987-67A4-DADE-47B6E86E18D3}"/>
              </a:ext>
            </a:extLst>
          </p:cNvPr>
          <p:cNvSpPr txBox="1"/>
          <p:nvPr/>
        </p:nvSpPr>
        <p:spPr>
          <a:xfrm>
            <a:off x="868718" y="2113761"/>
            <a:ext cx="10454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 smtClean="0"/>
              <a:t>이 사진은 어느 나라에 있을까요</a:t>
            </a:r>
            <a:r>
              <a:rPr lang="en-US" altLang="ko-KR" sz="2400" dirty="0" smtClean="0"/>
              <a:t>?</a:t>
            </a:r>
            <a:endParaRPr lang="ko-KR" altLang="en-US" b="1" spc="-150" dirty="0"/>
          </a:p>
        </p:txBody>
      </p:sp>
      <p:grpSp>
        <p:nvGrpSpPr>
          <p:cNvPr id="24" name="그룹 23"/>
          <p:cNvGrpSpPr/>
          <p:nvPr/>
        </p:nvGrpSpPr>
        <p:grpSpPr>
          <a:xfrm>
            <a:off x="1144520" y="6139032"/>
            <a:ext cx="9898828" cy="0"/>
            <a:chOff x="1144520" y="6096000"/>
            <a:chExt cx="9898828" cy="0"/>
          </a:xfrm>
        </p:grpSpPr>
        <p:cxnSp>
          <p:nvCxnSpPr>
            <p:cNvPr id="23" name="직선 연결선 22"/>
            <p:cNvCxnSpPr/>
            <p:nvPr/>
          </p:nvCxnSpPr>
          <p:spPr>
            <a:xfrm flipH="1">
              <a:off x="1144520" y="6096000"/>
              <a:ext cx="17227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 flipH="1">
              <a:off x="3188537" y="6096000"/>
              <a:ext cx="17227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/>
            <p:nvPr/>
          </p:nvCxnSpPr>
          <p:spPr>
            <a:xfrm flipH="1">
              <a:off x="5232553" y="6096000"/>
              <a:ext cx="17227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 flipH="1">
              <a:off x="7276569" y="6096000"/>
              <a:ext cx="17227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flipH="1">
              <a:off x="9320586" y="6096000"/>
              <a:ext cx="17227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451902" y="5726668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/>
              <a:t>진시황릉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225664" y="5726668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자유의 여신상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309105" y="57266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mtClean="0"/>
              <a:t>오페라하우스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7698338" y="5726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/>
              <a:t>후지산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9632961" y="5726668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err="1" smtClean="0"/>
              <a:t>하롱베이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682735" y="6232279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중국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728205" y="6232279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미국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770769" y="6232279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호주</a:t>
            </a:r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813753" y="6232279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일본</a:t>
            </a:r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9748378" y="623227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/>
              <a:t>베트남</a:t>
            </a:r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418940" y="1050211"/>
            <a:ext cx="4784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2000" i="1" dirty="0" smtClean="0">
                <a:solidFill>
                  <a:schemeClr val="bg1">
                    <a:lumMod val="75000"/>
                  </a:schemeClr>
                </a:solidFill>
              </a:rPr>
              <a:t>원하는 사진을 클릭해보아요</a:t>
            </a:r>
            <a:endParaRPr lang="en-US" altLang="ko-KR" sz="2000" i="1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600" i="1" dirty="0" smtClean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ko-KR" altLang="en-US" sz="1600" i="1" dirty="0" smtClean="0">
                <a:solidFill>
                  <a:schemeClr val="bg1">
                    <a:lumMod val="75000"/>
                  </a:schemeClr>
                </a:solidFill>
              </a:rPr>
              <a:t>한번 클릭 </a:t>
            </a:r>
            <a:r>
              <a:rPr lang="en-US" altLang="ko-KR" sz="1600" i="1" dirty="0" smtClean="0">
                <a:solidFill>
                  <a:schemeClr val="bg1">
                    <a:lumMod val="75000"/>
                  </a:schemeClr>
                </a:solidFill>
              </a:rPr>
              <a:t>– </a:t>
            </a:r>
            <a:r>
              <a:rPr lang="ko-KR" altLang="en-US" sz="1600" i="1" dirty="0" smtClean="0">
                <a:solidFill>
                  <a:schemeClr val="bg1">
                    <a:lumMod val="75000"/>
                  </a:schemeClr>
                </a:solidFill>
              </a:rPr>
              <a:t>사진의 이름 </a:t>
            </a:r>
            <a:r>
              <a:rPr lang="en-US" altLang="ko-KR" sz="1600" i="1" dirty="0" smtClean="0">
                <a:solidFill>
                  <a:schemeClr val="bg1">
                    <a:lumMod val="75000"/>
                  </a:schemeClr>
                </a:solidFill>
              </a:rPr>
              <a:t>/ </a:t>
            </a:r>
            <a:r>
              <a:rPr lang="ko-KR" alt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두번</a:t>
            </a:r>
            <a:r>
              <a:rPr lang="ko-KR" altLang="en-US" sz="1600" i="1" dirty="0" smtClean="0">
                <a:solidFill>
                  <a:schemeClr val="bg1">
                    <a:lumMod val="75000"/>
                  </a:schemeClr>
                </a:solidFill>
              </a:rPr>
              <a:t> 클릭 </a:t>
            </a:r>
            <a:r>
              <a:rPr lang="en-US" altLang="ko-KR" sz="1600" i="1" dirty="0" smtClean="0">
                <a:solidFill>
                  <a:schemeClr val="bg1">
                    <a:lumMod val="75000"/>
                  </a:schemeClr>
                </a:solidFill>
              </a:rPr>
              <a:t>– </a:t>
            </a:r>
            <a:r>
              <a:rPr lang="ko-KR" altLang="en-US" sz="1600" i="1" dirty="0" smtClean="0">
                <a:solidFill>
                  <a:schemeClr val="bg1">
                    <a:lumMod val="75000"/>
                  </a:schemeClr>
                </a:solidFill>
              </a:rPr>
              <a:t>나라 이름</a:t>
            </a:r>
            <a:r>
              <a:rPr lang="en-US" altLang="ko-KR" sz="1600" i="1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ko-KR" altLang="en-US" sz="16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9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6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5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4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8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86691" y="3583709"/>
            <a:ext cx="10510982" cy="3121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77977" y="3601862"/>
            <a:ext cx="103894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우리나라에서 생산되지 않는 석유를 다른 나라로 부터 수입합니다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우리나라 </a:t>
            </a:r>
            <a:r>
              <a:rPr lang="ko-KR" altLang="en-US" sz="2400" dirty="0" err="1"/>
              <a:t>건설사에서</a:t>
            </a:r>
            <a:r>
              <a:rPr lang="ko-KR" altLang="en-US" sz="2400" dirty="0"/>
              <a:t> 사우디아라비아나 아랍에미리트에 건물을 지어줬습니다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다른 나라 학생들이 우리나라 대학교로 유학을 옵니다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우리나라와 미국은 정치적 군사적으로 매우 밀접합니다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 smtClean="0"/>
              <a:t>-</a:t>
            </a:r>
            <a:r>
              <a:rPr lang="ko-KR" altLang="en-US" sz="2400" dirty="0" smtClean="0"/>
              <a:t>다른 나라 사람들이 </a:t>
            </a:r>
            <a:r>
              <a:rPr lang="ko-KR" altLang="en-US" sz="2400" dirty="0"/>
              <a:t>우리나라로 여행을 많이 옵니다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우리나라 봉사단체에서 어려운 다른 나라를 돕기도 합니다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 fontAlgn="base"/>
            <a:r>
              <a:rPr lang="en-US" altLang="ko-KR" sz="2400" dirty="0"/>
              <a:t>-</a:t>
            </a:r>
            <a:r>
              <a:rPr lang="ko-KR" altLang="en-US" sz="2400" dirty="0"/>
              <a:t>다른 나라에서 </a:t>
            </a:r>
            <a:r>
              <a:rPr lang="ko-KR" altLang="en-US" sz="2400" dirty="0" smtClean="0"/>
              <a:t>개최되</a:t>
            </a:r>
            <a:r>
              <a:rPr lang="ko-KR" altLang="en-US" sz="2400" dirty="0"/>
              <a:t>는</a:t>
            </a:r>
            <a:r>
              <a:rPr lang="ko-KR" altLang="en-US" sz="2400" dirty="0" smtClean="0"/>
              <a:t> 올림픽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 축구</a:t>
            </a:r>
            <a:r>
              <a:rPr lang="en-US" altLang="ko-KR" sz="2400" dirty="0"/>
              <a:t> </a:t>
            </a:r>
            <a:r>
              <a:rPr lang="ko-KR" altLang="en-US" sz="2400" dirty="0" smtClean="0"/>
              <a:t>경기 </a:t>
            </a:r>
            <a:r>
              <a:rPr lang="ko-KR" altLang="en-US" sz="2400" dirty="0"/>
              <a:t>등도 </a:t>
            </a:r>
            <a:r>
              <a:rPr lang="en-US" altLang="ko-KR" sz="2400" dirty="0" smtClean="0"/>
              <a:t>TV </a:t>
            </a:r>
            <a:r>
              <a:rPr lang="ko-KR" altLang="en-US" sz="2400" dirty="0" smtClean="0"/>
              <a:t>등을 </a:t>
            </a:r>
            <a:r>
              <a:rPr lang="ko-KR" altLang="en-US" sz="2400" dirty="0"/>
              <a:t>통해 관람합니다</a:t>
            </a:r>
            <a:r>
              <a:rPr lang="en-US" altLang="ko-KR" sz="2400" dirty="0" smtClean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650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23636" y="3639127"/>
            <a:ext cx="8543637" cy="2835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77977" y="3601862"/>
            <a:ext cx="103894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2400" dirty="0"/>
              <a:t>-</a:t>
            </a:r>
            <a:r>
              <a:rPr lang="ko-KR" altLang="en-US" sz="2400" dirty="0"/>
              <a:t>교통의 발달</a:t>
            </a:r>
            <a:r>
              <a:rPr lang="en-US" altLang="ko-KR" sz="2400" dirty="0"/>
              <a:t>(</a:t>
            </a:r>
            <a:r>
              <a:rPr lang="ko-KR" altLang="en-US" sz="2400" dirty="0"/>
              <a:t>비행기</a:t>
            </a:r>
            <a:r>
              <a:rPr lang="en-US" altLang="ko-KR" sz="2400" dirty="0"/>
              <a:t>, </a:t>
            </a:r>
            <a:r>
              <a:rPr lang="ko-KR" altLang="en-US" sz="2400" dirty="0"/>
              <a:t>배</a:t>
            </a:r>
            <a:r>
              <a:rPr lang="en-US" altLang="ko-KR" sz="2400" dirty="0"/>
              <a:t>, </a:t>
            </a:r>
            <a:r>
              <a:rPr lang="ko-KR" altLang="en-US" sz="2400" dirty="0"/>
              <a:t>자동차</a:t>
            </a:r>
            <a:r>
              <a:rPr lang="en-US" altLang="ko-KR" sz="2400" dirty="0"/>
              <a:t>, </a:t>
            </a:r>
            <a:r>
              <a:rPr lang="ko-KR" altLang="en-US" sz="2400" dirty="0"/>
              <a:t>기차 등</a:t>
            </a:r>
            <a:r>
              <a:rPr lang="en-US" altLang="ko-KR" sz="2400" dirty="0"/>
              <a:t>)</a:t>
            </a:r>
            <a:endParaRPr lang="ko-KR" altLang="en-US" sz="2400" dirty="0"/>
          </a:p>
          <a:p>
            <a:pPr fontAlgn="base">
              <a:lnSpc>
                <a:spcPct val="150000"/>
              </a:lnSpc>
            </a:pPr>
            <a:r>
              <a:rPr lang="en-US" altLang="ko-KR" sz="2400" dirty="0"/>
              <a:t>-</a:t>
            </a:r>
            <a:r>
              <a:rPr lang="ko-KR" altLang="en-US" sz="2400" dirty="0"/>
              <a:t>통신의 발달</a:t>
            </a:r>
            <a:r>
              <a:rPr lang="en-US" altLang="ko-KR" sz="2400" dirty="0"/>
              <a:t>(</a:t>
            </a:r>
            <a:r>
              <a:rPr lang="ko-KR" altLang="en-US" sz="2400" dirty="0"/>
              <a:t>인공위성</a:t>
            </a:r>
            <a:r>
              <a:rPr lang="en-US" altLang="ko-KR" sz="2400" dirty="0"/>
              <a:t>, </a:t>
            </a:r>
            <a:r>
              <a:rPr lang="ko-KR" altLang="en-US" sz="2400" dirty="0"/>
              <a:t>인터넷</a:t>
            </a:r>
            <a:r>
              <a:rPr lang="en-US" altLang="ko-KR" sz="2400" dirty="0"/>
              <a:t>-</a:t>
            </a:r>
            <a:r>
              <a:rPr lang="ko-KR" altLang="en-US" sz="2400" dirty="0" err="1"/>
              <a:t>유튜브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넷플릭스</a:t>
            </a:r>
            <a:r>
              <a:rPr lang="en-US" altLang="ko-KR" sz="2400" dirty="0"/>
              <a:t>, SNS </a:t>
            </a:r>
            <a:r>
              <a:rPr lang="ko-KR" altLang="en-US" sz="2400" dirty="0"/>
              <a:t>등 </a:t>
            </a:r>
            <a:r>
              <a:rPr lang="en-US" altLang="ko-KR" sz="2400" dirty="0"/>
              <a:t>)</a:t>
            </a:r>
            <a:endParaRPr lang="ko-KR" altLang="en-US" sz="2400" dirty="0"/>
          </a:p>
          <a:p>
            <a:pPr fontAlgn="base">
              <a:lnSpc>
                <a:spcPct val="150000"/>
              </a:lnSpc>
            </a:pPr>
            <a:r>
              <a:rPr lang="en-US" altLang="ko-KR" sz="2400" dirty="0"/>
              <a:t>-</a:t>
            </a:r>
            <a:r>
              <a:rPr lang="ko-KR" altLang="en-US" sz="2400" dirty="0"/>
              <a:t>무역</a:t>
            </a:r>
            <a:r>
              <a:rPr lang="en-US" altLang="ko-KR" sz="2400" dirty="0"/>
              <a:t>(</a:t>
            </a:r>
            <a:r>
              <a:rPr lang="ko-KR" altLang="en-US" sz="2400" dirty="0"/>
              <a:t>수입</a:t>
            </a:r>
            <a:r>
              <a:rPr lang="en-US" altLang="ko-KR" sz="2400" dirty="0"/>
              <a:t>,</a:t>
            </a:r>
            <a:r>
              <a:rPr lang="ko-KR" altLang="en-US" sz="2400" dirty="0"/>
              <a:t>수출</a:t>
            </a:r>
            <a:r>
              <a:rPr lang="en-US" altLang="ko-KR" sz="2400" dirty="0"/>
              <a:t>)</a:t>
            </a:r>
            <a:r>
              <a:rPr lang="ko-KR" altLang="en-US" sz="2400" dirty="0"/>
              <a:t>을 통한 산업 교류</a:t>
            </a:r>
          </a:p>
          <a:p>
            <a:pPr fontAlgn="base">
              <a:lnSpc>
                <a:spcPct val="150000"/>
              </a:lnSpc>
            </a:pPr>
            <a:r>
              <a:rPr lang="en-US" altLang="ko-KR" sz="2400" dirty="0"/>
              <a:t>-</a:t>
            </a:r>
            <a:r>
              <a:rPr lang="ko-KR" altLang="en-US" sz="2400" dirty="0"/>
              <a:t>경제적 원조</a:t>
            </a:r>
          </a:p>
          <a:p>
            <a:pPr fontAlgn="base">
              <a:lnSpc>
                <a:spcPct val="150000"/>
              </a:lnSpc>
            </a:pPr>
            <a:r>
              <a:rPr lang="en-US" altLang="ko-KR" sz="2400" dirty="0"/>
              <a:t>-</a:t>
            </a:r>
            <a:r>
              <a:rPr lang="ko-KR" altLang="en-US" sz="2400" dirty="0"/>
              <a:t>정치 군사적 관련</a:t>
            </a:r>
          </a:p>
        </p:txBody>
      </p:sp>
    </p:spTree>
    <p:extLst>
      <p:ext uri="{BB962C8B-B14F-4D97-AF65-F5344CB8AC3E}">
        <p14:creationId xmlns:p14="http://schemas.microsoft.com/office/powerpoint/2010/main" val="150731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230</Words>
  <Application>Microsoft Office PowerPoint</Application>
  <PresentationFormat>와이드스크린</PresentationFormat>
  <Paragraphs>32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8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m210</dc:creator>
  <cp:lastModifiedBy>m210</cp:lastModifiedBy>
  <cp:revision>4</cp:revision>
  <dcterms:created xsi:type="dcterms:W3CDTF">2023-03-14T07:16:05Z</dcterms:created>
  <dcterms:modified xsi:type="dcterms:W3CDTF">2023-03-15T02:25:42Z</dcterms:modified>
</cp:coreProperties>
</file>