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9" autoAdjust="0"/>
    <p:restoredTop sz="94660"/>
  </p:normalViewPr>
  <p:slideViewPr>
    <p:cSldViewPr snapToGrid="0">
      <p:cViewPr varScale="1">
        <p:scale>
          <a:sx n="98" d="100"/>
          <a:sy n="98" d="100"/>
        </p:scale>
        <p:origin x="102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39B26-88BF-421C-B028-BB59EBCA9612}" type="datetimeFigureOut">
              <a:rPr lang="ko-KR" altLang="en-US" smtClean="0"/>
              <a:t>2023-05-16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77B-86FA-488B-9212-48A36AB5CD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3546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39B26-88BF-421C-B028-BB59EBCA9612}" type="datetimeFigureOut">
              <a:rPr lang="ko-KR" altLang="en-US" smtClean="0"/>
              <a:t>2023-05-16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77B-86FA-488B-9212-48A36AB5CD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4465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39B26-88BF-421C-B028-BB59EBCA9612}" type="datetimeFigureOut">
              <a:rPr lang="ko-KR" altLang="en-US" smtClean="0"/>
              <a:t>2023-05-16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77B-86FA-488B-9212-48A36AB5CD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550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39B26-88BF-421C-B028-BB59EBCA9612}" type="datetimeFigureOut">
              <a:rPr lang="ko-KR" altLang="en-US" smtClean="0"/>
              <a:t>2023-05-16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77B-86FA-488B-9212-48A36AB5CD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0884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39B26-88BF-421C-B028-BB59EBCA9612}" type="datetimeFigureOut">
              <a:rPr lang="ko-KR" altLang="en-US" smtClean="0"/>
              <a:t>2023-05-16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77B-86FA-488B-9212-48A36AB5CD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9731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39B26-88BF-421C-B028-BB59EBCA9612}" type="datetimeFigureOut">
              <a:rPr lang="ko-KR" altLang="en-US" smtClean="0"/>
              <a:t>2023-05-16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77B-86FA-488B-9212-48A36AB5CD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4817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39B26-88BF-421C-B028-BB59EBCA9612}" type="datetimeFigureOut">
              <a:rPr lang="ko-KR" altLang="en-US" smtClean="0"/>
              <a:t>2023-05-16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77B-86FA-488B-9212-48A36AB5CD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7367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39B26-88BF-421C-B028-BB59EBCA9612}" type="datetimeFigureOut">
              <a:rPr lang="ko-KR" altLang="en-US" smtClean="0"/>
              <a:t>2023-05-16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77B-86FA-488B-9212-48A36AB5CD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818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39B26-88BF-421C-B028-BB59EBCA9612}" type="datetimeFigureOut">
              <a:rPr lang="ko-KR" altLang="en-US" smtClean="0"/>
              <a:t>2023-05-16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77B-86FA-488B-9212-48A36AB5CD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6082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39B26-88BF-421C-B028-BB59EBCA9612}" type="datetimeFigureOut">
              <a:rPr lang="ko-KR" altLang="en-US" smtClean="0"/>
              <a:t>2023-05-16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77B-86FA-488B-9212-48A36AB5CD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4028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39B26-88BF-421C-B028-BB59EBCA9612}" type="datetimeFigureOut">
              <a:rPr lang="ko-KR" altLang="en-US" smtClean="0"/>
              <a:t>2023-05-16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9E77B-86FA-488B-9212-48A36AB5CD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4079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39B26-88BF-421C-B028-BB59EBCA9612}" type="datetimeFigureOut">
              <a:rPr lang="ko-KR" altLang="en-US" smtClean="0"/>
              <a:t>2023-05-16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9E77B-86FA-488B-9212-48A36AB5CD7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7794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9411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955" y="325722"/>
            <a:ext cx="10473836" cy="1743607"/>
          </a:xfrm>
          <a:prstGeom prst="rect">
            <a:avLst/>
          </a:prstGeom>
        </p:spPr>
      </p:pic>
      <p:pic>
        <p:nvPicPr>
          <p:cNvPr id="166" name="건물.png" descr="건물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38659" y="3152282"/>
            <a:ext cx="3348436" cy="1690305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직선 연결선 3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72" name="TextBox 7"/>
          <p:cNvSpPr txBox="1"/>
          <p:nvPr/>
        </p:nvSpPr>
        <p:spPr>
          <a:xfrm>
            <a:off x="2700776" y="6100167"/>
            <a:ext cx="1823213" cy="612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600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유클리드</a:t>
            </a:r>
          </a:p>
        </p:txBody>
      </p:sp>
      <p:sp>
        <p:nvSpPr>
          <p:cNvPr id="173" name="TextBox 4"/>
          <p:cNvSpPr txBox="1"/>
          <p:nvPr/>
        </p:nvSpPr>
        <p:spPr>
          <a:xfrm>
            <a:off x="7569394" y="6100167"/>
            <a:ext cx="1823213" cy="612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600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정다면체</a:t>
            </a:r>
          </a:p>
        </p:txBody>
      </p:sp>
      <p:pic>
        <p:nvPicPr>
          <p:cNvPr id="174" name="유클리드.png" descr="유클리드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06740" y="2534123"/>
            <a:ext cx="2747880" cy="3415354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정다면체.png" descr="정다면체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247346" y="2905189"/>
            <a:ext cx="4467310" cy="267322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56202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691" y="322354"/>
            <a:ext cx="10473836" cy="1743607"/>
          </a:xfrm>
          <a:prstGeom prst="rect">
            <a:avLst/>
          </a:prstGeom>
        </p:spPr>
      </p:pic>
      <p:sp>
        <p:nvSpPr>
          <p:cNvPr id="181" name="직선 연결선 3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82" name="TextBox 4"/>
          <p:cNvSpPr txBox="1"/>
          <p:nvPr/>
        </p:nvSpPr>
        <p:spPr>
          <a:xfrm>
            <a:off x="1018808" y="2267075"/>
            <a:ext cx="4213912" cy="612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6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rPr dirty="0"/>
              <a:t>1. </a:t>
            </a:r>
            <a:r>
              <a:rPr dirty="0" err="1"/>
              <a:t>정사면체</a:t>
            </a:r>
            <a:r>
              <a:rPr dirty="0"/>
              <a:t> </a:t>
            </a:r>
            <a:r>
              <a:rPr dirty="0" err="1"/>
              <a:t>조립하기</a:t>
            </a:r>
            <a:endParaRPr dirty="0"/>
          </a:p>
        </p:txBody>
      </p:sp>
      <p:pic>
        <p:nvPicPr>
          <p:cNvPr id="183" name="정사면체.png" descr="정사면체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142433" y="3665728"/>
            <a:ext cx="5341654" cy="228780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637207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직선 연결선 3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90" name="TextBox 4"/>
          <p:cNvSpPr txBox="1"/>
          <p:nvPr/>
        </p:nvSpPr>
        <p:spPr>
          <a:xfrm>
            <a:off x="1018808" y="2267075"/>
            <a:ext cx="4213912" cy="612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6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2. 정육면체 조립하기</a:t>
            </a:r>
          </a:p>
        </p:txBody>
      </p:sp>
      <p:pic>
        <p:nvPicPr>
          <p:cNvPr id="191" name="정육면체.png" descr="정육면체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26667" y="3341862"/>
            <a:ext cx="5920890" cy="2944986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691" y="322354"/>
            <a:ext cx="10473836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705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직선 연결선 3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98" name="TextBox 4"/>
          <p:cNvSpPr txBox="1"/>
          <p:nvPr/>
        </p:nvSpPr>
        <p:spPr>
          <a:xfrm>
            <a:off x="1018808" y="2267075"/>
            <a:ext cx="4213912" cy="612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3. 정팔면체 조립하기</a:t>
            </a:r>
          </a:p>
        </p:txBody>
      </p:sp>
      <p:pic>
        <p:nvPicPr>
          <p:cNvPr id="199" name="정팔면체.png" descr="정팔면체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35645" y="3408254"/>
            <a:ext cx="6955229" cy="2737902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691" y="322354"/>
            <a:ext cx="10473836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586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직선 연결선 3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06" name="TextBox 4"/>
          <p:cNvSpPr txBox="1"/>
          <p:nvPr/>
        </p:nvSpPr>
        <p:spPr>
          <a:xfrm>
            <a:off x="1018808" y="2267075"/>
            <a:ext cx="4643680" cy="612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4. 정십이면체 조립하기</a:t>
            </a:r>
          </a:p>
        </p:txBody>
      </p:sp>
      <p:pic>
        <p:nvPicPr>
          <p:cNvPr id="207" name="정십이면체.png" descr="정십이면체.png"/>
          <p:cNvPicPr>
            <a:picLocks noChangeAspect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 rot="10800000">
            <a:off x="6254064" y="2244319"/>
            <a:ext cx="4642480" cy="4321782"/>
          </a:xfrm>
          <a:prstGeom prst="rect">
            <a:avLst/>
          </a:prstGeom>
          <a:ln w="12700">
            <a:miter lim="400000"/>
          </a:ln>
        </p:spPr>
      </p:pic>
      <p:sp>
        <p:nvSpPr>
          <p:cNvPr id="208" name="TextBox 4"/>
          <p:cNvSpPr txBox="1"/>
          <p:nvPr/>
        </p:nvSpPr>
        <p:spPr>
          <a:xfrm>
            <a:off x="980708" y="3091180"/>
            <a:ext cx="4516349" cy="675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230605" indent="-230605">
              <a:buSzPct val="100000"/>
              <a:buChar char="-"/>
              <a:defRPr sz="2000">
                <a:solidFill>
                  <a:srgbClr val="535353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같은 모양끼리 조립해 주세요.</a:t>
            </a:r>
          </a:p>
          <a:p>
            <a:pPr marL="230605" indent="-230605">
              <a:buSzPct val="100000"/>
              <a:buChar char="-"/>
              <a:defRPr sz="2000">
                <a:solidFill>
                  <a:srgbClr val="535353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모양은 부품 안쪽에 표시되어 있습니다.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691" y="322354"/>
            <a:ext cx="10473836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080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직선 연결선 3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5" name="TextBox 4"/>
          <p:cNvSpPr txBox="1"/>
          <p:nvPr/>
        </p:nvSpPr>
        <p:spPr>
          <a:xfrm>
            <a:off x="1018808" y="2267075"/>
            <a:ext cx="4643680" cy="612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5. 정이십면체 조립하기</a:t>
            </a:r>
          </a:p>
        </p:txBody>
      </p:sp>
      <p:pic>
        <p:nvPicPr>
          <p:cNvPr id="216" name="정이십면체.png" descr="정이십면체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10800000">
            <a:off x="6434881" y="2176985"/>
            <a:ext cx="4270286" cy="4460888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TextBox 4"/>
          <p:cNvSpPr txBox="1"/>
          <p:nvPr/>
        </p:nvSpPr>
        <p:spPr>
          <a:xfrm>
            <a:off x="980708" y="3091179"/>
            <a:ext cx="3490189" cy="383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marL="230605" indent="-230605">
              <a:buSzPct val="100000"/>
              <a:buChar char="-"/>
              <a:defRPr sz="2000">
                <a:solidFill>
                  <a:srgbClr val="535353"/>
                </a:solidFill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같은 모양끼리 조립해 주세요.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691" y="322354"/>
            <a:ext cx="10473836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434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955" y="335484"/>
            <a:ext cx="10473836" cy="1743607"/>
          </a:xfrm>
          <a:prstGeom prst="rect">
            <a:avLst/>
          </a:prstGeom>
        </p:spPr>
      </p:pic>
      <p:sp>
        <p:nvSpPr>
          <p:cNvPr id="214" name="직선 연결선 3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5" name="TextBox 4"/>
          <p:cNvSpPr txBox="1"/>
          <p:nvPr/>
        </p:nvSpPr>
        <p:spPr>
          <a:xfrm>
            <a:off x="1018808" y="2267075"/>
            <a:ext cx="3378487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rPr lang="en-US" dirty="0" smtClean="0"/>
              <a:t>1</a:t>
            </a:r>
            <a:r>
              <a:rPr dirty="0" smtClean="0"/>
              <a:t>. </a:t>
            </a:r>
            <a:r>
              <a:rPr lang="ko-KR" altLang="en-US" dirty="0" smtClean="0"/>
              <a:t>상자</a:t>
            </a:r>
            <a:r>
              <a:rPr dirty="0" smtClean="0"/>
              <a:t> </a:t>
            </a:r>
            <a:r>
              <a:rPr dirty="0" err="1"/>
              <a:t>조립하기</a:t>
            </a:r>
            <a:endParaRPr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185" y="2590240"/>
            <a:ext cx="6720854" cy="397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826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955" y="326260"/>
            <a:ext cx="10473836" cy="1743607"/>
          </a:xfrm>
          <a:prstGeom prst="rect">
            <a:avLst/>
          </a:prstGeom>
        </p:spPr>
      </p:pic>
      <p:sp>
        <p:nvSpPr>
          <p:cNvPr id="223" name="직선 연결선 3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24" name="TextBox 4"/>
          <p:cNvSpPr txBox="1"/>
          <p:nvPr/>
        </p:nvSpPr>
        <p:spPr>
          <a:xfrm>
            <a:off x="1018808" y="2267075"/>
            <a:ext cx="1507288" cy="612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6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1. 몸통</a:t>
            </a:r>
          </a:p>
        </p:txBody>
      </p:sp>
      <p:pic>
        <p:nvPicPr>
          <p:cNvPr id="225" name="몸통.png" descr="몸통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27932" y="2994607"/>
            <a:ext cx="7736136" cy="3210597"/>
          </a:xfrm>
          <a:prstGeom prst="rect">
            <a:avLst/>
          </a:prstGeom>
          <a:ln w="12700">
            <a:miter lim="400000"/>
          </a:ln>
        </p:spPr>
      </p:pic>
      <p:pic>
        <p:nvPicPr>
          <p:cNvPr id="226" name="그래픽 7" descr="그래픽 7"/>
          <p:cNvPicPr>
            <a:picLocks noChangeAspect="1"/>
          </p:cNvPicPr>
          <p:nvPr/>
        </p:nvPicPr>
        <p:blipFill>
          <a:blip r:embed="rId4">
            <a:extLst/>
          </a:blip>
          <a:srcRect l="6311" r="83085" b="51267"/>
          <a:stretch>
            <a:fillRect/>
          </a:stretch>
        </p:blipFill>
        <p:spPr>
          <a:xfrm>
            <a:off x="1574808" y="3254176"/>
            <a:ext cx="395138" cy="34975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74086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직선 연결선 3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33" name="TextBox 4"/>
          <p:cNvSpPr txBox="1"/>
          <p:nvPr/>
        </p:nvSpPr>
        <p:spPr>
          <a:xfrm>
            <a:off x="1018808" y="2267075"/>
            <a:ext cx="1507288" cy="612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6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2. 머리</a:t>
            </a:r>
          </a:p>
        </p:txBody>
      </p:sp>
      <p:pic>
        <p:nvPicPr>
          <p:cNvPr id="234" name="머리.png" descr="머리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73194" y="2155744"/>
            <a:ext cx="2897242" cy="4554048"/>
          </a:xfrm>
          <a:prstGeom prst="rect">
            <a:avLst/>
          </a:prstGeom>
          <a:ln w="12700">
            <a:miter lim="400000"/>
          </a:ln>
        </p:spPr>
      </p:pic>
      <p:sp>
        <p:nvSpPr>
          <p:cNvPr id="235" name="TextBox 4"/>
          <p:cNvSpPr txBox="1"/>
          <p:nvPr/>
        </p:nvSpPr>
        <p:spPr>
          <a:xfrm>
            <a:off x="980708" y="3091179"/>
            <a:ext cx="3269717" cy="675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marL="230605" indent="-230605">
              <a:buSzPct val="100000"/>
              <a:buChar char="-"/>
              <a:defRPr sz="2000">
                <a:solidFill>
                  <a:srgbClr val="535353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    에 2, 8번을 먼저 조립 후</a:t>
            </a:r>
            <a:br/>
            <a:r>
              <a:t>5,1번을 조립하세요.</a:t>
            </a:r>
          </a:p>
        </p:txBody>
      </p:sp>
      <p:pic>
        <p:nvPicPr>
          <p:cNvPr id="236" name="그래픽 7" descr="그래픽 7"/>
          <p:cNvPicPr>
            <a:picLocks noChangeAspect="1"/>
          </p:cNvPicPr>
          <p:nvPr/>
        </p:nvPicPr>
        <p:blipFill>
          <a:blip r:embed="rId3">
            <a:extLst/>
          </a:blip>
          <a:srcRect l="6311" r="83085" b="51267"/>
          <a:stretch>
            <a:fillRect/>
          </a:stretch>
        </p:blipFill>
        <p:spPr>
          <a:xfrm>
            <a:off x="1151097" y="3133772"/>
            <a:ext cx="395138" cy="34975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955" y="326260"/>
            <a:ext cx="10473836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176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직선 연결선 3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43" name="TextBox 4"/>
          <p:cNvSpPr txBox="1"/>
          <p:nvPr/>
        </p:nvSpPr>
        <p:spPr>
          <a:xfrm>
            <a:off x="1018808" y="2267075"/>
            <a:ext cx="1507288" cy="612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6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3. 두건</a:t>
            </a:r>
          </a:p>
        </p:txBody>
      </p:sp>
      <p:pic>
        <p:nvPicPr>
          <p:cNvPr id="244" name="두건.png" descr="두건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94677" y="3211795"/>
            <a:ext cx="7402646" cy="2959792"/>
          </a:xfrm>
          <a:prstGeom prst="rect">
            <a:avLst/>
          </a:prstGeom>
          <a:ln w="12700">
            <a:miter lim="400000"/>
          </a:ln>
        </p:spPr>
      </p:pic>
      <p:sp>
        <p:nvSpPr>
          <p:cNvPr id="245" name="TextBox 4"/>
          <p:cNvSpPr txBox="1"/>
          <p:nvPr/>
        </p:nvSpPr>
        <p:spPr>
          <a:xfrm>
            <a:off x="2771408" y="2394987"/>
            <a:ext cx="3226029" cy="383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marL="230605" indent="-230605">
              <a:buSzPct val="100000"/>
              <a:buChar char="-"/>
              <a:defRPr sz="2000">
                <a:solidFill>
                  <a:srgbClr val="535353"/>
                </a:solidFill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    부분은 반대로 꺾으세요.</a:t>
            </a:r>
          </a:p>
        </p:txBody>
      </p:sp>
      <p:pic>
        <p:nvPicPr>
          <p:cNvPr id="246" name="점.png" descr="점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80841" y="2486427"/>
            <a:ext cx="200661" cy="20066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955" y="326260"/>
            <a:ext cx="10473836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580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그래픽 6" descr="그래픽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78832" y="1429981"/>
            <a:ext cx="1685926" cy="1238251"/>
          </a:xfrm>
          <a:prstGeom prst="rect">
            <a:avLst/>
          </a:prstGeom>
          <a:ln w="12700">
            <a:miter lim="400000"/>
          </a:ln>
        </p:spPr>
      </p:pic>
      <p:sp>
        <p:nvSpPr>
          <p:cNvPr id="96" name="TextBox 2"/>
          <p:cNvSpPr txBox="1"/>
          <p:nvPr/>
        </p:nvSpPr>
        <p:spPr>
          <a:xfrm>
            <a:off x="3281131" y="1338177"/>
            <a:ext cx="1733805" cy="1132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8000">
                <a:ln w="76200" cap="flat">
                  <a:solidFill>
                    <a:srgbClr val="000000"/>
                  </a:solidFill>
                  <a:prstDash val="solid"/>
                  <a:round/>
                </a:ln>
                <a:solidFill>
                  <a:srgbClr val="FFFFFF"/>
                </a:solidFill>
                <a:latin typeface="배스킨라빈스 R"/>
                <a:ea typeface="배스킨라빈스 R"/>
                <a:cs typeface="배스킨라빈스 R"/>
                <a:sym typeface="배스킨라빈스 R"/>
              </a:defRPr>
            </a:lvl1pPr>
          </a:lstStyle>
          <a:p>
            <a:r>
              <a:t>누가</a:t>
            </a:r>
          </a:p>
        </p:txBody>
      </p:sp>
      <p:grpSp>
        <p:nvGrpSpPr>
          <p:cNvPr id="99" name="모서리가 둥근 직사각형 1"/>
          <p:cNvGrpSpPr/>
          <p:nvPr/>
        </p:nvGrpSpPr>
        <p:grpSpPr>
          <a:xfrm>
            <a:off x="628071" y="4276437"/>
            <a:ext cx="3029529" cy="757383"/>
            <a:chOff x="0" y="0"/>
            <a:chExt cx="3029527" cy="757382"/>
          </a:xfrm>
        </p:grpSpPr>
        <p:sp>
          <p:nvSpPr>
            <p:cNvPr id="97" name="모서리가 둥근 직사각형"/>
            <p:cNvSpPr/>
            <p:nvPr/>
          </p:nvSpPr>
          <p:spPr>
            <a:xfrm>
              <a:off x="0" y="0"/>
              <a:ext cx="3029528" cy="75738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8" name="유클리드"/>
            <p:cNvSpPr txBox="1"/>
            <p:nvPr/>
          </p:nvSpPr>
          <p:spPr>
            <a:xfrm>
              <a:off x="156634" y="98021"/>
              <a:ext cx="2716259" cy="561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3600">
                  <a:solidFill>
                    <a:srgbClr val="6076FF"/>
                  </a:solidFill>
                  <a:latin typeface="배스킨라빈스 B"/>
                  <a:ea typeface="배스킨라빈스 B"/>
                  <a:cs typeface="배스킨라빈스 B"/>
                  <a:sym typeface="배스킨라빈스 B"/>
                </a:defRPr>
              </a:lvl1pPr>
            </a:lstStyle>
            <a:p>
              <a:r>
                <a:t>유클리드</a:t>
              </a:r>
            </a:p>
          </p:txBody>
        </p:sp>
      </p:grpSp>
      <p:sp>
        <p:nvSpPr>
          <p:cNvPr id="100" name="TextBox 3"/>
          <p:cNvSpPr txBox="1"/>
          <p:nvPr/>
        </p:nvSpPr>
        <p:spPr>
          <a:xfrm>
            <a:off x="506432" y="1331562"/>
            <a:ext cx="4827525" cy="217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8000">
                <a:solidFill>
                  <a:srgbClr val="FFFFFF"/>
                </a:solidFill>
                <a:latin typeface="배스킨라빈스 R"/>
                <a:ea typeface="배스킨라빈스 R"/>
                <a:cs typeface="배스킨라빈스 R"/>
                <a:sym typeface="배스킨라빈스 R"/>
              </a:defRPr>
            </a:pPr>
            <a:r>
              <a:t>수학은 누가</a:t>
            </a:r>
          </a:p>
          <a:p>
            <a:pPr>
              <a:defRPr sz="8000">
                <a:solidFill>
                  <a:srgbClr val="FFFFFF"/>
                </a:solidFill>
                <a:latin typeface="배스킨라빈스 R"/>
                <a:ea typeface="배스킨라빈스 R"/>
                <a:cs typeface="배스킨라빈스 R"/>
                <a:sym typeface="배스킨라빈스 R"/>
              </a:defRPr>
            </a:pPr>
            <a:r>
              <a:t>만들었을까?</a:t>
            </a:r>
          </a:p>
        </p:txBody>
      </p:sp>
      <p:pic>
        <p:nvPicPr>
          <p:cNvPr id="101" name="표지.png" descr="표지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14670"/>
            <a:ext cx="12192000" cy="682866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985334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직선 연결선 3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53" name="TextBox 4"/>
          <p:cNvSpPr txBox="1"/>
          <p:nvPr/>
        </p:nvSpPr>
        <p:spPr>
          <a:xfrm>
            <a:off x="1018808" y="2267075"/>
            <a:ext cx="2494840" cy="612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6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4. 머리 합체</a:t>
            </a:r>
          </a:p>
        </p:txBody>
      </p:sp>
      <p:pic>
        <p:nvPicPr>
          <p:cNvPr id="254" name="합체.png" descr="합체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31331" y="2240485"/>
            <a:ext cx="4118876" cy="4357653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사각형"/>
          <p:cNvSpPr/>
          <p:nvPr/>
        </p:nvSpPr>
        <p:spPr>
          <a:xfrm>
            <a:off x="4648200" y="3098800"/>
            <a:ext cx="1270000" cy="1270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955" y="326260"/>
            <a:ext cx="10473836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144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모서리가 둥근 직사각형"/>
          <p:cNvSpPr/>
          <p:nvPr/>
        </p:nvSpPr>
        <p:spPr>
          <a:xfrm>
            <a:off x="1440700" y="4272632"/>
            <a:ext cx="2265537" cy="226553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262" name="직선 연결선 3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63" name="TextBox 4"/>
          <p:cNvSpPr txBox="1"/>
          <p:nvPr/>
        </p:nvSpPr>
        <p:spPr>
          <a:xfrm>
            <a:off x="1018808" y="2267075"/>
            <a:ext cx="1937056" cy="612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6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5. 발합체</a:t>
            </a:r>
          </a:p>
        </p:txBody>
      </p:sp>
      <p:sp>
        <p:nvSpPr>
          <p:cNvPr id="264" name="직선 화살표 연결선 14"/>
          <p:cNvSpPr/>
          <p:nvPr/>
        </p:nvSpPr>
        <p:spPr>
          <a:xfrm>
            <a:off x="3713900" y="5405929"/>
            <a:ext cx="1327345" cy="410894"/>
          </a:xfrm>
          <a:prstGeom prst="line">
            <a:avLst/>
          </a:prstGeom>
          <a:ln w="19050">
            <a:solidFill>
              <a:srgbClr val="000000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65" name="직선 화살표 연결선 19"/>
          <p:cNvSpPr/>
          <p:nvPr/>
        </p:nvSpPr>
        <p:spPr>
          <a:xfrm flipH="1">
            <a:off x="6587231" y="5405477"/>
            <a:ext cx="1463816" cy="409397"/>
          </a:xfrm>
          <a:prstGeom prst="line">
            <a:avLst/>
          </a:prstGeom>
          <a:ln w="19050">
            <a:solidFill>
              <a:srgbClr val="000000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266" name="다리합체.png" descr="다리합체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94857" y="2474979"/>
            <a:ext cx="2148286" cy="4004038"/>
          </a:xfrm>
          <a:prstGeom prst="rect">
            <a:avLst/>
          </a:prstGeom>
          <a:ln w="12700">
            <a:miter lim="400000"/>
          </a:ln>
        </p:spPr>
      </p:pic>
      <p:pic>
        <p:nvPicPr>
          <p:cNvPr id="267" name="발.png" descr="발.png"/>
          <p:cNvPicPr>
            <a:picLocks noChangeAspect="1"/>
          </p:cNvPicPr>
          <p:nvPr/>
        </p:nvPicPr>
        <p:blipFill>
          <a:blip r:embed="rId3">
            <a:extLst/>
          </a:blip>
          <a:srcRect r="59699"/>
          <a:stretch>
            <a:fillRect/>
          </a:stretch>
        </p:blipFill>
        <p:spPr>
          <a:xfrm>
            <a:off x="1843776" y="4644371"/>
            <a:ext cx="1588686" cy="1611909"/>
          </a:xfrm>
          <a:prstGeom prst="rect">
            <a:avLst/>
          </a:prstGeom>
          <a:ln w="12700">
            <a:miter lim="400000"/>
          </a:ln>
        </p:spPr>
      </p:pic>
      <p:sp>
        <p:nvSpPr>
          <p:cNvPr id="268" name="모서리가 둥근 직사각형"/>
          <p:cNvSpPr/>
          <p:nvPr/>
        </p:nvSpPr>
        <p:spPr>
          <a:xfrm>
            <a:off x="8231763" y="4272632"/>
            <a:ext cx="2265537" cy="2265537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pic>
        <p:nvPicPr>
          <p:cNvPr id="269" name="발.png" descr="발.png"/>
          <p:cNvPicPr>
            <a:picLocks noChangeAspect="1"/>
          </p:cNvPicPr>
          <p:nvPr/>
        </p:nvPicPr>
        <p:blipFill>
          <a:blip r:embed="rId3">
            <a:extLst/>
          </a:blip>
          <a:srcRect l="61533"/>
          <a:stretch>
            <a:fillRect/>
          </a:stretch>
        </p:blipFill>
        <p:spPr>
          <a:xfrm>
            <a:off x="8569032" y="4644371"/>
            <a:ext cx="1516406" cy="161190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955" y="326260"/>
            <a:ext cx="10473836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237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955" y="322524"/>
            <a:ext cx="10473836" cy="1743607"/>
          </a:xfrm>
          <a:prstGeom prst="rect">
            <a:avLst/>
          </a:prstGeom>
        </p:spPr>
      </p:pic>
      <p:sp>
        <p:nvSpPr>
          <p:cNvPr id="275" name="직선 연결선 6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76" name="TextBox 4"/>
          <p:cNvSpPr txBox="1"/>
          <p:nvPr/>
        </p:nvSpPr>
        <p:spPr>
          <a:xfrm>
            <a:off x="6776201" y="4016273"/>
            <a:ext cx="2872495" cy="675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4000" b="1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유클리드</a:t>
            </a:r>
          </a:p>
        </p:txBody>
      </p:sp>
      <p:pic>
        <p:nvPicPr>
          <p:cNvPr id="277" name="유클리드-표지-일러스트.png" descr="유클리드-표지-일러스트.png"/>
          <p:cNvPicPr>
            <a:picLocks noChangeAspect="1"/>
          </p:cNvPicPr>
          <p:nvPr/>
        </p:nvPicPr>
        <p:blipFill rotWithShape="1">
          <a:blip r:embed="rId3">
            <a:extLst/>
          </a:blip>
          <a:srcRect b="10530"/>
          <a:stretch/>
        </p:blipFill>
        <p:spPr>
          <a:xfrm>
            <a:off x="1359655" y="1548521"/>
            <a:ext cx="4103090" cy="519274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110240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" grpId="0" animBg="1" advAuto="0"/>
      <p:bldP spid="277" grpId="0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955" y="322367"/>
            <a:ext cx="10473836" cy="1743607"/>
          </a:xfrm>
          <a:prstGeom prst="rect">
            <a:avLst/>
          </a:prstGeom>
        </p:spPr>
      </p:pic>
      <p:sp>
        <p:nvSpPr>
          <p:cNvPr id="280" name="직선 연결선 3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284" name="그림 6" descr="그림 6"/>
          <p:cNvPicPr>
            <a:picLocks noChangeAspect="1"/>
          </p:cNvPicPr>
          <p:nvPr/>
        </p:nvPicPr>
        <p:blipFill>
          <a:blip r:embed="rId3">
            <a:extLst/>
          </a:blip>
          <a:srcRect r="72636" b="87617"/>
          <a:stretch>
            <a:fillRect/>
          </a:stretch>
        </p:blipFill>
        <p:spPr>
          <a:xfrm>
            <a:off x="702139" y="2040063"/>
            <a:ext cx="2205819" cy="596604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TextBox 11"/>
          <p:cNvSpPr txBox="1"/>
          <p:nvPr/>
        </p:nvSpPr>
        <p:spPr>
          <a:xfrm>
            <a:off x="2989984" y="2098205"/>
            <a:ext cx="5448582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50000"/>
              </a:lnSpc>
              <a:defRPr sz="2400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꼭짓점은 몇 개 입니까?</a:t>
            </a:r>
          </a:p>
        </p:txBody>
      </p:sp>
      <p:pic>
        <p:nvPicPr>
          <p:cNvPr id="286" name="KakaoTalk_Photo_2023-05-02-11-23-23.jpeg" descr="KakaoTalk_Photo_2023-05-02-11-23-23.jpeg"/>
          <p:cNvPicPr>
            <a:picLocks noChangeAspect="1"/>
          </p:cNvPicPr>
          <p:nvPr/>
        </p:nvPicPr>
        <p:blipFill>
          <a:blip r:embed="rId4">
            <a:extLst/>
          </a:blip>
          <a:srcRect l="78136" t="48857" r="4554" b="30262"/>
          <a:stretch>
            <a:fillRect/>
          </a:stretch>
        </p:blipFill>
        <p:spPr>
          <a:xfrm>
            <a:off x="2719119" y="2630930"/>
            <a:ext cx="4127119" cy="3733166"/>
          </a:xfrm>
          <a:prstGeom prst="rect">
            <a:avLst/>
          </a:prstGeom>
          <a:ln w="12700">
            <a:miter lim="400000"/>
          </a:ln>
        </p:spPr>
      </p:pic>
      <p:sp>
        <p:nvSpPr>
          <p:cNvPr id="287" name="선"/>
          <p:cNvSpPr/>
          <p:nvPr/>
        </p:nvSpPr>
        <p:spPr>
          <a:xfrm flipV="1">
            <a:off x="3581179" y="5057249"/>
            <a:ext cx="2919550" cy="645722"/>
          </a:xfrm>
          <a:prstGeom prst="line">
            <a:avLst/>
          </a:prstGeom>
          <a:ln w="12700">
            <a:solidFill>
              <a:srgbClr val="FFFFFF">
                <a:alpha val="31000"/>
              </a:srgbClr>
            </a:solidFill>
            <a:custDash>
              <a:ds d="200000" sp="200000"/>
            </a:custDash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88" name="TextBox 13"/>
          <p:cNvSpPr txBox="1"/>
          <p:nvPr/>
        </p:nvSpPr>
        <p:spPr>
          <a:xfrm>
            <a:off x="7284617" y="5327856"/>
            <a:ext cx="991187" cy="675641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0000"/>
                </a:solidFill>
              </a:defRPr>
            </a:lvl1pPr>
          </a:lstStyle>
          <a:p>
            <a:r>
              <a:t>?</a:t>
            </a:r>
          </a:p>
        </p:txBody>
      </p:sp>
      <p:sp>
        <p:nvSpPr>
          <p:cNvPr id="289" name="TextBox 14"/>
          <p:cNvSpPr txBox="1"/>
          <p:nvPr/>
        </p:nvSpPr>
        <p:spPr>
          <a:xfrm>
            <a:off x="7284617" y="5327856"/>
            <a:ext cx="991187" cy="675641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0000"/>
                </a:solidFill>
              </a:defRPr>
            </a:lvl1pPr>
          </a:lstStyle>
          <a:p>
            <a: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017912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" grpId="0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직선 연결선 3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296" name="그림 6" descr="그림 6"/>
          <p:cNvPicPr>
            <a:picLocks noChangeAspect="1"/>
          </p:cNvPicPr>
          <p:nvPr/>
        </p:nvPicPr>
        <p:blipFill>
          <a:blip r:embed="rId2">
            <a:extLst/>
          </a:blip>
          <a:srcRect r="72636" b="87617"/>
          <a:stretch>
            <a:fillRect/>
          </a:stretch>
        </p:blipFill>
        <p:spPr>
          <a:xfrm>
            <a:off x="702139" y="2040063"/>
            <a:ext cx="2205819" cy="596604"/>
          </a:xfrm>
          <a:prstGeom prst="rect">
            <a:avLst/>
          </a:prstGeom>
          <a:ln w="12700">
            <a:miter lim="400000"/>
          </a:ln>
        </p:spPr>
      </p:pic>
      <p:sp>
        <p:nvSpPr>
          <p:cNvPr id="297" name="TextBox 11"/>
          <p:cNvSpPr txBox="1"/>
          <p:nvPr/>
        </p:nvSpPr>
        <p:spPr>
          <a:xfrm>
            <a:off x="2989984" y="2098205"/>
            <a:ext cx="5448582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50000"/>
              </a:lnSpc>
              <a:defRPr sz="2400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모서리는 몇 개 입니까?</a:t>
            </a:r>
          </a:p>
        </p:txBody>
      </p:sp>
      <p:sp>
        <p:nvSpPr>
          <p:cNvPr id="298" name="TextBox 13"/>
          <p:cNvSpPr txBox="1"/>
          <p:nvPr/>
        </p:nvSpPr>
        <p:spPr>
          <a:xfrm>
            <a:off x="7284617" y="5327856"/>
            <a:ext cx="991187" cy="675641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0000"/>
                </a:solidFill>
              </a:defRPr>
            </a:lvl1pPr>
          </a:lstStyle>
          <a:p>
            <a:r>
              <a:t>?</a:t>
            </a:r>
          </a:p>
        </p:txBody>
      </p:sp>
      <p:sp>
        <p:nvSpPr>
          <p:cNvPr id="299" name="TextBox 14"/>
          <p:cNvSpPr txBox="1"/>
          <p:nvPr/>
        </p:nvSpPr>
        <p:spPr>
          <a:xfrm>
            <a:off x="7284617" y="5327856"/>
            <a:ext cx="991187" cy="675641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0000"/>
                </a:solidFill>
              </a:defRPr>
            </a:lvl1pPr>
          </a:lstStyle>
          <a:p>
            <a:r>
              <a:t>12</a:t>
            </a:r>
          </a:p>
        </p:txBody>
      </p:sp>
      <p:pic>
        <p:nvPicPr>
          <p:cNvPr id="300" name="이미지" descr="이미지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617142" y="3034233"/>
            <a:ext cx="3925368" cy="3733007"/>
          </a:xfrm>
          <a:prstGeom prst="rect">
            <a:avLst/>
          </a:prstGeom>
          <a:ln w="12700">
            <a:miter lim="400000"/>
          </a:ln>
        </p:spPr>
      </p:pic>
      <p:sp>
        <p:nvSpPr>
          <p:cNvPr id="301" name="선"/>
          <p:cNvSpPr/>
          <p:nvPr/>
        </p:nvSpPr>
        <p:spPr>
          <a:xfrm>
            <a:off x="4101879" y="4115471"/>
            <a:ext cx="2463532" cy="164450"/>
          </a:xfrm>
          <a:prstGeom prst="line">
            <a:avLst/>
          </a:prstGeom>
          <a:ln w="12700">
            <a:solidFill>
              <a:srgbClr val="FFFFFF">
                <a:alpha val="30851"/>
              </a:srgbClr>
            </a:solidFill>
            <a:custDash>
              <a:ds d="200000" sp="200000"/>
            </a:custDash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02" name="선"/>
          <p:cNvSpPr/>
          <p:nvPr/>
        </p:nvSpPr>
        <p:spPr>
          <a:xfrm>
            <a:off x="4240771" y="4130386"/>
            <a:ext cx="967954" cy="2094520"/>
          </a:xfrm>
          <a:prstGeom prst="line">
            <a:avLst/>
          </a:prstGeom>
          <a:ln w="12700">
            <a:solidFill>
              <a:srgbClr val="FFFFFF">
                <a:alpha val="30851"/>
              </a:srgbClr>
            </a:solidFill>
            <a:custDash>
              <a:ds d="200000" sp="200000"/>
            </a:custDash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03" name="선"/>
          <p:cNvSpPr/>
          <p:nvPr/>
        </p:nvSpPr>
        <p:spPr>
          <a:xfrm flipH="1">
            <a:off x="5203927" y="4290641"/>
            <a:ext cx="1340125" cy="1930082"/>
          </a:xfrm>
          <a:prstGeom prst="line">
            <a:avLst/>
          </a:prstGeom>
          <a:ln w="12700">
            <a:solidFill>
              <a:srgbClr val="FFFFFF">
                <a:alpha val="30851"/>
              </a:srgbClr>
            </a:solidFill>
            <a:custDash>
              <a:ds d="200000" sp="200000"/>
            </a:custDash>
            <a:miter lim="400000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955" y="322367"/>
            <a:ext cx="10473836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316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" grpId="0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extBox 1"/>
          <p:cNvSpPr txBox="1"/>
          <p:nvPr/>
        </p:nvSpPr>
        <p:spPr>
          <a:xfrm>
            <a:off x="4120227" y="4385169"/>
            <a:ext cx="3951546" cy="675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4000" b="1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수고 많았습니다~</a:t>
            </a:r>
          </a:p>
        </p:txBody>
      </p:sp>
      <p:pic>
        <p:nvPicPr>
          <p:cNvPr id="306" name="그림 3" descr="그림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927600" y="2720961"/>
            <a:ext cx="2336800" cy="119662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25020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0139" y="1464090"/>
            <a:ext cx="1987468" cy="5700254"/>
          </a:xfrm>
          <a:prstGeom prst="rect">
            <a:avLst/>
          </a:prstGeom>
        </p:spPr>
      </p:pic>
      <p:pic>
        <p:nvPicPr>
          <p:cNvPr id="103" name="수학사-컷만화_유클리드.png" descr="수학사-컷만화_유클리드.png"/>
          <p:cNvPicPr>
            <a:picLocks noChangeAspect="1"/>
          </p:cNvPicPr>
          <p:nvPr/>
        </p:nvPicPr>
        <p:blipFill rotWithShape="1">
          <a:blip r:embed="rId3">
            <a:extLst/>
          </a:blip>
          <a:srcRect l="938" t="8168" r="938" b="3259"/>
          <a:stretch/>
        </p:blipFill>
        <p:spPr>
          <a:xfrm>
            <a:off x="6612585" y="740811"/>
            <a:ext cx="4757269" cy="607432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08993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5122" y="1618417"/>
            <a:ext cx="9413040" cy="443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815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875" y="278283"/>
            <a:ext cx="7492633" cy="1780186"/>
          </a:xfrm>
          <a:prstGeom prst="rect">
            <a:avLst/>
          </a:prstGeom>
        </p:spPr>
      </p:pic>
      <p:sp>
        <p:nvSpPr>
          <p:cNvPr id="121" name="직선 연결선 4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22" name="이미지" descr="이미지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85350" y="2503828"/>
            <a:ext cx="3421300" cy="439685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70320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955" y="316707"/>
            <a:ext cx="7492633" cy="1743607"/>
          </a:xfrm>
          <a:prstGeom prst="rect">
            <a:avLst/>
          </a:prstGeom>
        </p:spPr>
      </p:pic>
      <p:pic>
        <p:nvPicPr>
          <p:cNvPr id="124" name="그림 4" descr="그림 4"/>
          <p:cNvPicPr>
            <a:picLocks noChangeAspect="1"/>
          </p:cNvPicPr>
          <p:nvPr/>
        </p:nvPicPr>
        <p:blipFill>
          <a:blip r:embed="rId3">
            <a:extLst/>
          </a:blip>
          <a:srcRect l="3275" t="12389" r="2617" b="9474"/>
          <a:stretch>
            <a:fillRect/>
          </a:stretch>
        </p:blipFill>
        <p:spPr>
          <a:xfrm>
            <a:off x="5525022" y="2712763"/>
            <a:ext cx="5927894" cy="3501349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TextBox 38"/>
          <p:cNvSpPr txBox="1"/>
          <p:nvPr/>
        </p:nvSpPr>
        <p:spPr>
          <a:xfrm>
            <a:off x="1044119" y="3741575"/>
            <a:ext cx="4517848" cy="967741"/>
          </a:xfrm>
          <a:prstGeom prst="rect">
            <a:avLst/>
          </a:prstGeom>
          <a:solidFill>
            <a:srgbClr val="BDD7EE">
              <a:alpha val="5098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ct val="150000"/>
              </a:lnSpc>
              <a:defRPr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유클리드는 지금의</a:t>
            </a:r>
          </a:p>
          <a:p>
            <a:pPr>
              <a:lnSpc>
                <a:spcPct val="150000"/>
              </a:lnSpc>
              <a:defRPr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그리스의 아테네에서 태어났습니다.</a:t>
            </a:r>
          </a:p>
          <a:p>
            <a:pPr>
              <a:lnSpc>
                <a:spcPct val="150000"/>
              </a:lnSpc>
              <a:defRPr sz="5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 </a:t>
            </a:r>
          </a:p>
        </p:txBody>
      </p:sp>
      <p:sp>
        <p:nvSpPr>
          <p:cNvPr id="126" name="TextBox 3"/>
          <p:cNvSpPr txBox="1"/>
          <p:nvPr/>
        </p:nvSpPr>
        <p:spPr>
          <a:xfrm>
            <a:off x="8043367" y="3417549"/>
            <a:ext cx="1250302" cy="35814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solidFill>
                  <a:srgbClr val="FFFFFF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바로 여기!</a:t>
            </a:r>
          </a:p>
        </p:txBody>
      </p:sp>
      <p:sp>
        <p:nvSpPr>
          <p:cNvPr id="127" name="타원 7"/>
          <p:cNvSpPr/>
          <p:nvPr/>
        </p:nvSpPr>
        <p:spPr>
          <a:xfrm>
            <a:off x="8668518" y="3984095"/>
            <a:ext cx="177283" cy="186615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8" name="타원 8"/>
          <p:cNvSpPr/>
          <p:nvPr/>
        </p:nvSpPr>
        <p:spPr>
          <a:xfrm>
            <a:off x="10245390" y="3956101"/>
            <a:ext cx="214979" cy="317243"/>
          </a:xfrm>
          <a:prstGeom prst="ellipse">
            <a:avLst/>
          </a:prstGeom>
          <a:ln w="57150">
            <a:solidFill>
              <a:schemeClr val="accent6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9" name="직선 화살표 연결선 10"/>
          <p:cNvSpPr/>
          <p:nvPr/>
        </p:nvSpPr>
        <p:spPr>
          <a:xfrm flipH="1">
            <a:off x="8841133" y="3794058"/>
            <a:ext cx="158621" cy="197215"/>
          </a:xfrm>
          <a:prstGeom prst="line">
            <a:avLst/>
          </a:prstGeom>
          <a:ln w="38100">
            <a:solidFill>
              <a:srgbClr val="2E75B6"/>
            </a:solidFill>
            <a:miter/>
            <a:tailEnd type="triangle"/>
          </a:ln>
        </p:spPr>
        <p:txBody>
          <a:bodyPr lIns="45719" rIns="45719"/>
          <a:lstStyle/>
          <a:p>
            <a:endParaRPr/>
          </a:p>
        </p:txBody>
      </p:sp>
      <p:grpSp>
        <p:nvGrpSpPr>
          <p:cNvPr id="132" name="타원 11"/>
          <p:cNvGrpSpPr/>
          <p:nvPr/>
        </p:nvGrpSpPr>
        <p:grpSpPr>
          <a:xfrm>
            <a:off x="9806851" y="3197898"/>
            <a:ext cx="979715" cy="679669"/>
            <a:chOff x="0" y="0"/>
            <a:chExt cx="979714" cy="679668"/>
          </a:xfrm>
        </p:grpSpPr>
        <p:sp>
          <p:nvSpPr>
            <p:cNvPr id="130" name="타원형"/>
            <p:cNvSpPr/>
            <p:nvPr/>
          </p:nvSpPr>
          <p:spPr>
            <a:xfrm>
              <a:off x="-1" y="-1"/>
              <a:ext cx="979716" cy="679670"/>
            </a:xfrm>
            <a:prstGeom prst="ellipse">
              <a:avLst/>
            </a:prstGeom>
            <a:solidFill>
              <a:schemeClr val="accent6"/>
            </a:solidFill>
            <a:ln w="12700" cap="flat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1" name="우리나라"/>
            <p:cNvSpPr txBox="1"/>
            <p:nvPr/>
          </p:nvSpPr>
          <p:spPr>
            <a:xfrm>
              <a:off x="195545" y="27414"/>
              <a:ext cx="588624" cy="6248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나눔고딕"/>
                  <a:ea typeface="나눔고딕"/>
                  <a:cs typeface="나눔고딕"/>
                  <a:sym typeface="나눔고딕"/>
                </a:defRPr>
              </a:lvl1pPr>
            </a:lstStyle>
            <a:p>
              <a:r>
                <a:t>우리나라</a:t>
              </a:r>
            </a:p>
          </p:txBody>
        </p:sp>
      </p:grpSp>
      <p:sp>
        <p:nvSpPr>
          <p:cNvPr id="134" name="직선 연결선 9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44473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 advAuto="0"/>
      <p:bldP spid="127" grpId="0" animBg="1" advAuto="0"/>
      <p:bldP spid="128" grpId="0" animBg="1" advAuto="0"/>
      <p:bldP spid="129" grpId="0" animBg="1" advAuto="0"/>
      <p:bldP spid="132" grpId="0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955" y="322524"/>
            <a:ext cx="9187468" cy="1743607"/>
          </a:xfrm>
          <a:prstGeom prst="rect">
            <a:avLst/>
          </a:prstGeom>
        </p:spPr>
      </p:pic>
      <p:sp>
        <p:nvSpPr>
          <p:cNvPr id="139" name="TextBox 1"/>
          <p:cNvSpPr txBox="1"/>
          <p:nvPr/>
        </p:nvSpPr>
        <p:spPr>
          <a:xfrm>
            <a:off x="1605395" y="2291561"/>
            <a:ext cx="8981210" cy="418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ct val="150000"/>
              </a:lnSpc>
              <a:defRPr sz="24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유클리드는 이집트의 왕의 수학선생님이에요.</a:t>
            </a:r>
          </a:p>
          <a:p>
            <a:pPr>
              <a:lnSpc>
                <a:spcPct val="150000"/>
              </a:lnSpc>
              <a:defRPr sz="24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어느 날 왕이 말했어요.</a:t>
            </a:r>
          </a:p>
          <a:p>
            <a:pPr>
              <a:lnSpc>
                <a:spcPct val="150000"/>
              </a:lnSpc>
              <a:defRPr sz="24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rPr b="1"/>
              <a:t>“나는 왕이오. 그러니까 평민들보다 훨씬 빠르게 수학을 배울 수 있는 비법을 나에게만 살짝 알려주시오.”</a:t>
            </a:r>
          </a:p>
          <a:p>
            <a:pPr>
              <a:lnSpc>
                <a:spcPct val="150000"/>
              </a:lnSpc>
              <a:defRPr sz="24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유클리드는 무엇이라고 대답했을까요? </a:t>
            </a:r>
          </a:p>
          <a:p>
            <a:pPr>
              <a:lnSpc>
                <a:spcPct val="150000"/>
              </a:lnSpc>
              <a:defRPr sz="2400">
                <a:latin typeface="나눔고딕"/>
                <a:ea typeface="나눔고딕"/>
                <a:cs typeface="나눔고딕"/>
                <a:sym typeface="나눔고딕"/>
              </a:defRPr>
            </a:pPr>
            <a:endParaRPr/>
          </a:p>
          <a:p>
            <a:pPr>
              <a:lnSpc>
                <a:spcPct val="150000"/>
              </a:lnSpc>
              <a:defRPr sz="24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유클리드는 아주 용감하게 왕에게 말했어요.</a:t>
            </a:r>
          </a:p>
          <a:p>
            <a:pPr>
              <a:lnSpc>
                <a:spcPct val="150000"/>
              </a:lnSpc>
              <a:defRPr sz="24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rPr b="1">
                <a:solidFill>
                  <a:srgbClr val="FF0000"/>
                </a:solidFill>
              </a:rPr>
              <a:t>“그런 건 없습니다!”</a:t>
            </a:r>
          </a:p>
        </p:txBody>
      </p:sp>
      <p:sp>
        <p:nvSpPr>
          <p:cNvPr id="140" name="직선 연결선 7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5707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955" y="331947"/>
            <a:ext cx="7669433" cy="1743607"/>
          </a:xfrm>
          <a:prstGeom prst="rect">
            <a:avLst/>
          </a:prstGeom>
        </p:spPr>
      </p:pic>
      <p:sp>
        <p:nvSpPr>
          <p:cNvPr id="146" name="직선 연결선 7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51" name="TextBox 12"/>
          <p:cNvSpPr txBox="1"/>
          <p:nvPr/>
        </p:nvSpPr>
        <p:spPr>
          <a:xfrm>
            <a:off x="5093436" y="3281867"/>
            <a:ext cx="6249015" cy="26314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 marL="401052" indent="-401052">
              <a:lnSpc>
                <a:spcPct val="150000"/>
              </a:lnSpc>
              <a:buSzPct val="100000"/>
              <a:buAutoNum type="arabicParenBoth"/>
              <a:defRPr sz="22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rPr dirty="0" err="1"/>
              <a:t>같은</a:t>
            </a:r>
            <a:r>
              <a:rPr dirty="0"/>
              <a:t> </a:t>
            </a:r>
            <a:r>
              <a:rPr dirty="0" err="1"/>
              <a:t>것과</a:t>
            </a:r>
            <a:r>
              <a:rPr dirty="0"/>
              <a:t> </a:t>
            </a:r>
            <a:r>
              <a:rPr dirty="0" err="1"/>
              <a:t>같은</a:t>
            </a:r>
            <a:r>
              <a:rPr dirty="0"/>
              <a:t> </a:t>
            </a:r>
            <a:r>
              <a:rPr dirty="0" err="1"/>
              <a:t>것들은</a:t>
            </a:r>
            <a:r>
              <a:rPr dirty="0"/>
              <a:t> </a:t>
            </a:r>
            <a:r>
              <a:rPr dirty="0" err="1"/>
              <a:t>서로</a:t>
            </a:r>
            <a:r>
              <a:rPr dirty="0"/>
              <a:t> </a:t>
            </a:r>
            <a:r>
              <a:rPr dirty="0" err="1"/>
              <a:t>같다</a:t>
            </a:r>
            <a:r>
              <a:rPr dirty="0"/>
              <a:t>.</a:t>
            </a:r>
          </a:p>
          <a:p>
            <a:pPr marL="401052" indent="-401052">
              <a:lnSpc>
                <a:spcPct val="150000"/>
              </a:lnSpc>
              <a:buSzPct val="100000"/>
              <a:buAutoNum type="arabicParenBoth"/>
              <a:defRPr sz="22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rPr dirty="0" err="1"/>
              <a:t>같은</a:t>
            </a:r>
            <a:r>
              <a:rPr dirty="0"/>
              <a:t> </a:t>
            </a:r>
            <a:r>
              <a:rPr dirty="0" err="1"/>
              <a:t>것들에</a:t>
            </a:r>
            <a:r>
              <a:rPr dirty="0"/>
              <a:t> </a:t>
            </a:r>
            <a:r>
              <a:rPr dirty="0" err="1"/>
              <a:t>같은</a:t>
            </a:r>
            <a:r>
              <a:rPr dirty="0"/>
              <a:t> </a:t>
            </a:r>
            <a:r>
              <a:rPr dirty="0" err="1"/>
              <a:t>것을</a:t>
            </a:r>
            <a:r>
              <a:rPr dirty="0"/>
              <a:t> </a:t>
            </a:r>
            <a:r>
              <a:rPr dirty="0" err="1"/>
              <a:t>더하면</a:t>
            </a:r>
            <a:r>
              <a:rPr dirty="0"/>
              <a:t> 그 </a:t>
            </a:r>
            <a:r>
              <a:rPr dirty="0" err="1"/>
              <a:t>합은</a:t>
            </a:r>
            <a:r>
              <a:rPr dirty="0"/>
              <a:t> </a:t>
            </a:r>
            <a:r>
              <a:rPr dirty="0" err="1"/>
              <a:t>서로</a:t>
            </a:r>
            <a:r>
              <a:rPr dirty="0"/>
              <a:t> </a:t>
            </a:r>
            <a:r>
              <a:rPr dirty="0" err="1"/>
              <a:t>같다</a:t>
            </a:r>
            <a:r>
              <a:rPr dirty="0"/>
              <a:t>.</a:t>
            </a:r>
          </a:p>
          <a:p>
            <a:pPr marL="401052" indent="-401052">
              <a:lnSpc>
                <a:spcPct val="150000"/>
              </a:lnSpc>
              <a:buSzPct val="100000"/>
              <a:buAutoNum type="arabicParenBoth"/>
              <a:defRPr sz="22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rPr dirty="0" err="1"/>
              <a:t>같은</a:t>
            </a:r>
            <a:r>
              <a:rPr dirty="0"/>
              <a:t> </a:t>
            </a:r>
            <a:r>
              <a:rPr dirty="0" err="1"/>
              <a:t>것들에서</a:t>
            </a:r>
            <a:r>
              <a:rPr dirty="0"/>
              <a:t> </a:t>
            </a:r>
            <a:r>
              <a:rPr dirty="0" err="1"/>
              <a:t>같은</a:t>
            </a:r>
            <a:r>
              <a:rPr dirty="0"/>
              <a:t> </a:t>
            </a:r>
            <a:r>
              <a:rPr dirty="0" err="1"/>
              <a:t>것을</a:t>
            </a:r>
            <a:r>
              <a:rPr dirty="0"/>
              <a:t> </a:t>
            </a:r>
            <a:r>
              <a:rPr dirty="0" err="1"/>
              <a:t>빼면</a:t>
            </a:r>
            <a:r>
              <a:rPr dirty="0"/>
              <a:t> 그 </a:t>
            </a:r>
            <a:r>
              <a:rPr dirty="0" err="1"/>
              <a:t>차는</a:t>
            </a:r>
            <a:r>
              <a:rPr dirty="0"/>
              <a:t> </a:t>
            </a:r>
            <a:r>
              <a:rPr dirty="0" err="1"/>
              <a:t>서로</a:t>
            </a:r>
            <a:r>
              <a:rPr dirty="0"/>
              <a:t> </a:t>
            </a:r>
            <a:r>
              <a:rPr dirty="0" err="1"/>
              <a:t>같다</a:t>
            </a:r>
            <a:r>
              <a:rPr dirty="0"/>
              <a:t>.</a:t>
            </a:r>
          </a:p>
          <a:p>
            <a:pPr marL="401052" indent="-401052">
              <a:lnSpc>
                <a:spcPct val="150000"/>
              </a:lnSpc>
              <a:buSzPct val="100000"/>
              <a:buAutoNum type="arabicParenBoth"/>
              <a:defRPr sz="22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rPr dirty="0" err="1"/>
              <a:t>서로</a:t>
            </a:r>
            <a:r>
              <a:rPr dirty="0"/>
              <a:t> </a:t>
            </a:r>
            <a:r>
              <a:rPr dirty="0" err="1"/>
              <a:t>포개어지는</a:t>
            </a:r>
            <a:r>
              <a:rPr dirty="0"/>
              <a:t> </a:t>
            </a:r>
            <a:r>
              <a:rPr dirty="0" err="1"/>
              <a:t>것들은</a:t>
            </a:r>
            <a:r>
              <a:rPr dirty="0"/>
              <a:t> </a:t>
            </a:r>
            <a:r>
              <a:rPr dirty="0" err="1"/>
              <a:t>서로</a:t>
            </a:r>
            <a:r>
              <a:rPr dirty="0"/>
              <a:t> </a:t>
            </a:r>
            <a:r>
              <a:rPr dirty="0" err="1"/>
              <a:t>같다</a:t>
            </a:r>
            <a:r>
              <a:rPr dirty="0"/>
              <a:t>.</a:t>
            </a:r>
          </a:p>
          <a:p>
            <a:pPr marL="401052" indent="-401052">
              <a:lnSpc>
                <a:spcPct val="150000"/>
              </a:lnSpc>
              <a:buSzPct val="100000"/>
              <a:buAutoNum type="arabicParenBoth"/>
              <a:defRPr sz="22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rPr dirty="0" err="1"/>
              <a:t>전체는</a:t>
            </a:r>
            <a:r>
              <a:rPr dirty="0"/>
              <a:t> </a:t>
            </a:r>
            <a:r>
              <a:rPr dirty="0" err="1"/>
              <a:t>부분보다</a:t>
            </a:r>
            <a:r>
              <a:rPr dirty="0"/>
              <a:t> </a:t>
            </a:r>
            <a:r>
              <a:rPr dirty="0" err="1"/>
              <a:t>크다</a:t>
            </a:r>
            <a:r>
              <a:rPr dirty="0"/>
              <a:t>.</a:t>
            </a:r>
          </a:p>
        </p:txBody>
      </p:sp>
      <p:sp>
        <p:nvSpPr>
          <p:cNvPr id="152" name="TextBox 1"/>
          <p:cNvSpPr txBox="1"/>
          <p:nvPr/>
        </p:nvSpPr>
        <p:spPr>
          <a:xfrm>
            <a:off x="919595" y="2098205"/>
            <a:ext cx="8981210" cy="980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50000"/>
              </a:lnSpc>
              <a:defRPr sz="2400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유클리는 성경책 다음으로 유명한 &lt;기하학 원론&gt;이라는 책을 썼어요. </a:t>
            </a:r>
          </a:p>
        </p:txBody>
      </p:sp>
      <p:pic>
        <p:nvPicPr>
          <p:cNvPr id="153" name="P._Oxy._I_29.jpg" descr="P._Oxy._I_29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92255" y="3242354"/>
            <a:ext cx="3928496" cy="23929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4" name="PD-icon.png" descr="PD-icon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78544" y="6343253"/>
            <a:ext cx="307158" cy="307157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이 작품은 원산지 및 저작권 기간이 저자의 수명과 100년 이하인 다른 국가 및 지역의 퍼블릭 도메인에 있습니다."/>
          <p:cNvSpPr txBox="1"/>
          <p:nvPr/>
        </p:nvSpPr>
        <p:spPr>
          <a:xfrm>
            <a:off x="1327721" y="6368561"/>
            <a:ext cx="6672975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1100">
                <a:solidFill>
                  <a:srgbClr val="535353"/>
                </a:solidFill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이 작품은 원산지 및 저작권 기간이 저자의 수명과 100년 이하인 다른 국가 및 지역의 퍼블릭 도메인에 있습니다.</a:t>
            </a:r>
          </a:p>
        </p:txBody>
      </p:sp>
    </p:spTree>
    <p:extLst>
      <p:ext uri="{BB962C8B-B14F-4D97-AF65-F5344CB8AC3E}">
        <p14:creationId xmlns:p14="http://schemas.microsoft.com/office/powerpoint/2010/main" val="2044949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 animBg="1" advAuto="0"/>
      <p:bldP spid="152" grpId="0" animBg="1" advAuto="0"/>
      <p:bldP spid="153" grpId="0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955" y="335484"/>
            <a:ext cx="7669433" cy="1743607"/>
          </a:xfrm>
          <a:prstGeom prst="rect">
            <a:avLst/>
          </a:prstGeom>
        </p:spPr>
      </p:pic>
      <p:sp>
        <p:nvSpPr>
          <p:cNvPr id="157" name="직선 연결선 7"/>
          <p:cNvSpPr/>
          <p:nvPr/>
        </p:nvSpPr>
        <p:spPr>
          <a:xfrm>
            <a:off x="702140" y="1995056"/>
            <a:ext cx="10787720" cy="1"/>
          </a:xfrm>
          <a:prstGeom prst="line">
            <a:avLst/>
          </a:prstGeom>
          <a:ln w="34925" cap="rnd">
            <a:solidFill>
              <a:srgbClr val="283544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62" name="TextBox 1"/>
          <p:cNvSpPr txBox="1"/>
          <p:nvPr/>
        </p:nvSpPr>
        <p:spPr>
          <a:xfrm>
            <a:off x="1605395" y="4945814"/>
            <a:ext cx="8981210" cy="2047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ct val="150000"/>
              </a:lnSpc>
              <a:defRPr sz="24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이 책에는 </a:t>
            </a:r>
          </a:p>
          <a:p>
            <a:pPr>
              <a:lnSpc>
                <a:spcPct val="150000"/>
              </a:lnSpc>
              <a:defRPr sz="24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‘이 세상에 정다면체는 딱 5가지 뿐이다.’라는 내용이 나와요. </a:t>
            </a:r>
          </a:p>
          <a:p>
            <a:pPr>
              <a:lnSpc>
                <a:spcPct val="150000"/>
              </a:lnSpc>
              <a:defRPr sz="240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입체도형 중에서 모든 면이 똑같이 생긴 도형을 ‘정다면체’라고 해요.</a:t>
            </a:r>
          </a:p>
        </p:txBody>
      </p:sp>
      <p:sp>
        <p:nvSpPr>
          <p:cNvPr id="163" name="텍스트"/>
          <p:cNvSpPr txBox="1"/>
          <p:nvPr/>
        </p:nvSpPr>
        <p:spPr>
          <a:xfrm>
            <a:off x="1276350" y="2983866"/>
            <a:ext cx="142240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 sz="120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 </a:t>
            </a:r>
          </a:p>
        </p:txBody>
      </p:sp>
      <p:pic>
        <p:nvPicPr>
          <p:cNvPr id="164" name="5원소.jpg" descr="5원소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86420" y="2415011"/>
            <a:ext cx="9419160" cy="212831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56874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" grpId="0" animBg="1" advAuto="0"/>
      <p:bldP spid="164" grpId="0" animBg="1" advAuto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</Words>
  <Application>Microsoft Office PowerPoint</Application>
  <PresentationFormat>와이드스크린</PresentationFormat>
  <Paragraphs>53</Paragraphs>
  <Slides>25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32" baseType="lpstr">
      <vt:lpstr>Times Roman</vt:lpstr>
      <vt:lpstr>나눔고딕</vt:lpstr>
      <vt:lpstr>맑은 고딕</vt:lpstr>
      <vt:lpstr>배스킨라빈스 B</vt:lpstr>
      <vt:lpstr>배스킨라빈스 R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m210</dc:creator>
  <cp:lastModifiedBy>m210</cp:lastModifiedBy>
  <cp:revision>1</cp:revision>
  <dcterms:created xsi:type="dcterms:W3CDTF">2023-05-16T06:06:42Z</dcterms:created>
  <dcterms:modified xsi:type="dcterms:W3CDTF">2023-05-16T06:07:18Z</dcterms:modified>
</cp:coreProperties>
</file>