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99" r:id="rId2"/>
    <p:sldId id="256" r:id="rId3"/>
    <p:sldId id="286" r:id="rId4"/>
    <p:sldId id="287" r:id="rId5"/>
    <p:sldId id="288" r:id="rId6"/>
    <p:sldId id="289" r:id="rId7"/>
    <p:sldId id="290" r:id="rId8"/>
    <p:sldId id="300" r:id="rId9"/>
    <p:sldId id="298" r:id="rId10"/>
    <p:sldId id="301" r:id="rId11"/>
    <p:sldId id="302" r:id="rId12"/>
    <p:sldId id="303" r:id="rId13"/>
    <p:sldId id="294" r:id="rId14"/>
    <p:sldId id="304" r:id="rId15"/>
    <p:sldId id="308" r:id="rId16"/>
    <p:sldId id="307" r:id="rId17"/>
    <p:sldId id="305" r:id="rId18"/>
    <p:sldId id="306" r:id="rId19"/>
    <p:sldId id="274" r:id="rId20"/>
    <p:sldId id="279" r:id="rId21"/>
    <p:sldId id="280" r:id="rId22"/>
  </p:sldIdLst>
  <p:sldSz cx="12192000" cy="6858000"/>
  <p:notesSz cx="6858000" cy="9144000"/>
  <p:embeddedFontLst>
    <p:embeddedFont>
      <p:font typeface="SUITE" pitchFamily="2" charset="-127"/>
      <p:regular r:id="rId24"/>
      <p:bold r:id="rId25"/>
    </p:embeddedFont>
    <p:embeddedFont>
      <p:font typeface="CookieRun Black" panose="020B0600000101010101" pitchFamily="50" charset="-127"/>
      <p:bold r:id="rId26"/>
    </p:embeddedFont>
    <p:embeddedFont>
      <p:font typeface="함초롬바탕" panose="02030604000101010101" pitchFamily="18" charset="-127"/>
      <p:regular r:id="rId27"/>
      <p:bold r:id="rId28"/>
    </p:embeddedFont>
    <p:embeddedFont>
      <p:font typeface="ONE 모바일POP" panose="00000500000000000000" pitchFamily="2" charset="-127"/>
      <p:regular r:id="rId29"/>
    </p:embeddedFont>
    <p:embeddedFont>
      <p:font typeface="G마켓 산스 TTF Light" panose="02000000000000000000" pitchFamily="2" charset="-127"/>
      <p:regular r:id="rId30"/>
    </p:embeddedFont>
    <p:embeddedFont>
      <p:font typeface="맑은 고딕" panose="020B0503020000020004" pitchFamily="50" charset="-127"/>
      <p:regular r:id="rId31"/>
      <p:bold r:id="rId32"/>
    </p:embeddedFont>
    <p:embeddedFont>
      <p:font typeface="G마켓 산스 TTF Bold" panose="02000000000000000000" pitchFamily="2" charset="-127"/>
      <p:bold r:id="rId3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189FF"/>
    <a:srgbClr val="C1D1E9"/>
    <a:srgbClr val="FF6600"/>
    <a:srgbClr val="4476B6"/>
    <a:srgbClr val="FFC000"/>
    <a:srgbClr val="6AC2A9"/>
    <a:srgbClr val="FFDC6D"/>
    <a:srgbClr val="528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2396" autoAdjust="0"/>
  </p:normalViewPr>
  <p:slideViewPr>
    <p:cSldViewPr snapToGrid="0">
      <p:cViewPr varScale="1">
        <p:scale>
          <a:sx n="105" d="100"/>
          <a:sy n="105" d="100"/>
        </p:scale>
        <p:origin x="7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7F5FB-AA39-4902-8DBE-D9760E90904B}" type="datetimeFigureOut">
              <a:rPr lang="ko-KR" altLang="en-US" smtClean="0"/>
              <a:t>2024-04-22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D6677-26C9-4DCB-B39D-3736AB3448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941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6677-26C9-4DCB-B39D-3736AB34484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773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6677-26C9-4DCB-B39D-3736AB34484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4823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6677-26C9-4DCB-B39D-3736AB34484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9818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6677-26C9-4DCB-B39D-3736AB34484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53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6677-26C9-4DCB-B39D-3736AB34484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643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불이 났을 때 어떻게 해야 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불이 났을 때의 행동을 알면 피해를 막을 수 있어요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6677-26C9-4DCB-B39D-3736AB34484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7418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불이 났을 때 어떻게 해야 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불이 났을 때의 행동을 알면 피해를 막을 수 있어요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6677-26C9-4DCB-B39D-3736AB34484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4669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불이 났을 때 어떻게 해야 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불이 났을 때의 행동을 알면 피해를 막을 수 있어요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6677-26C9-4DCB-B39D-3736AB34484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4125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불이 났을 때 어떻게 해야 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불이 났을 때의 행동을 알면 피해를 막을 수 있어요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6677-26C9-4DCB-B39D-3736AB34484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672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122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921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544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534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1501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051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6082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33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891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692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C603-0EEE-4963-8C84-FF1CF5E76E1C}" type="datetimeFigureOut">
              <a:rPr lang="ko-KR" altLang="en-US" smtClean="0"/>
              <a:t>2024-04-22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2569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7C603-0EEE-4963-8C84-FF1CF5E76E1C}" type="datetimeFigureOut">
              <a:rPr lang="ko-KR" altLang="en-US" smtClean="0"/>
              <a:t>2024-04-22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D946D-4E78-457C-B5B5-E057CD6F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056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wsVO8UuW5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YVH1RbAE3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ZlIuw4536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727932" y="1193800"/>
            <a:ext cx="8736136" cy="4508500"/>
            <a:chOff x="1727932" y="1193800"/>
            <a:chExt cx="8736136" cy="4508500"/>
          </a:xfrm>
        </p:grpSpPr>
        <p:grpSp>
          <p:nvGrpSpPr>
            <p:cNvPr id="16" name="그룹 15"/>
            <p:cNvGrpSpPr/>
            <p:nvPr/>
          </p:nvGrpSpPr>
          <p:grpSpPr>
            <a:xfrm>
              <a:off x="1727932" y="1539910"/>
              <a:ext cx="8736136" cy="4044879"/>
              <a:chOff x="1564445" y="1466527"/>
              <a:chExt cx="8736136" cy="4044879"/>
            </a:xfrm>
          </p:grpSpPr>
          <p:grpSp>
            <p:nvGrpSpPr>
              <p:cNvPr id="15" name="그룹 14"/>
              <p:cNvGrpSpPr/>
              <p:nvPr/>
            </p:nvGrpSpPr>
            <p:grpSpPr>
              <a:xfrm>
                <a:off x="1564445" y="1466527"/>
                <a:ext cx="3197167" cy="4044879"/>
                <a:chOff x="916745" y="1466527"/>
                <a:chExt cx="3197167" cy="4044879"/>
              </a:xfrm>
            </p:grpSpPr>
            <p:pic>
              <p:nvPicPr>
                <p:cNvPr id="8" name="그림 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951375" y="1466527"/>
                  <a:ext cx="1127909" cy="1128891"/>
                </a:xfrm>
                <a:prstGeom prst="rect">
                  <a:avLst/>
                </a:prstGeom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1201507" y="2976194"/>
                  <a:ext cx="2627642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ko-KR" altLang="en-US" sz="3200" spc="-150" dirty="0"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사용 </a:t>
                  </a:r>
                  <a:r>
                    <a:rPr lang="ko-KR" altLang="en-US" sz="3200" spc="-150" dirty="0">
                      <a:solidFill>
                        <a:srgbClr val="7AE67C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가능</a:t>
                  </a:r>
                  <a:r>
                    <a:rPr lang="ko-KR" altLang="en-US" sz="3200" spc="-150" dirty="0"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 범위</a:t>
                  </a: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916745" y="3941746"/>
                  <a:ext cx="3197167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</a:pPr>
                  <a:r>
                    <a:rPr lang="ko-KR" altLang="en-US" sz="1600" dirty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비상업적 이용 가능</a:t>
                  </a:r>
                  <a:endParaRPr lang="en-US" altLang="ko-KR" sz="1600" dirty="0">
                    <a:latin typeface="G마켓 산스 TTF Light" panose="02000000000000000000" pitchFamily="2" charset="-127"/>
                    <a:ea typeface="G마켓 산스 TTF Light" panose="02000000000000000000" pitchFamily="2" charset="-127"/>
                  </a:endParaRPr>
                </a:p>
                <a:p>
                  <a:pPr marL="342900" indent="-34290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</a:pPr>
                  <a:r>
                    <a:rPr lang="ko-KR" altLang="en-US" sz="1600" dirty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학교 내 비상업적 사용</a:t>
                  </a:r>
                  <a:endParaRPr lang="en-US" altLang="ko-KR" sz="1600" dirty="0">
                    <a:latin typeface="G마켓 산스 TTF Light" panose="02000000000000000000" pitchFamily="2" charset="-127"/>
                    <a:ea typeface="G마켓 산스 TTF Light" panose="02000000000000000000" pitchFamily="2" charset="-127"/>
                  </a:endParaRPr>
                </a:p>
                <a:p>
                  <a:pPr marL="342900" indent="-34290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</a:pPr>
                  <a:r>
                    <a:rPr lang="ko-KR" altLang="en-US" sz="1600" dirty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단체 수업 </a:t>
                  </a:r>
                  <a:r>
                    <a:rPr lang="en-US" altLang="ko-KR" sz="1600" dirty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(</a:t>
                  </a:r>
                  <a:r>
                    <a:rPr lang="ko-KR" altLang="en-US" sz="1600" dirty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비상업적 사용</a:t>
                  </a:r>
                  <a:r>
                    <a:rPr lang="en-US" altLang="ko-KR" sz="1600" dirty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)</a:t>
                  </a:r>
                </a:p>
                <a:p>
                  <a:pPr marL="342900" indent="-34290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</a:pPr>
                  <a:r>
                    <a:rPr lang="ko-KR" altLang="en-US" sz="1600" dirty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가정 </a:t>
                  </a:r>
                  <a:r>
                    <a:rPr lang="ko-KR" altLang="en-US" sz="1600" dirty="0" err="1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홈스쿨링</a:t>
                  </a:r>
                  <a:r>
                    <a:rPr lang="ko-KR" altLang="en-US" sz="1600" dirty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 </a:t>
                  </a:r>
                  <a:r>
                    <a:rPr lang="en-US" altLang="ko-KR" sz="1600" dirty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(</a:t>
                  </a:r>
                  <a:r>
                    <a:rPr lang="ko-KR" altLang="en-US" sz="1600" dirty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비상업적 사용</a:t>
                  </a:r>
                  <a:r>
                    <a:rPr lang="en-US" altLang="ko-KR" sz="1600" dirty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)</a:t>
                  </a:r>
                </a:p>
              </p:txBody>
            </p:sp>
          </p:grpSp>
          <p:grpSp>
            <p:nvGrpSpPr>
              <p:cNvPr id="14" name="그룹 13"/>
              <p:cNvGrpSpPr/>
              <p:nvPr/>
            </p:nvGrpSpPr>
            <p:grpSpPr>
              <a:xfrm>
                <a:off x="7672939" y="1466527"/>
                <a:ext cx="2627642" cy="3675548"/>
                <a:chOff x="7203039" y="1466527"/>
                <a:chExt cx="2627642" cy="3675548"/>
              </a:xfrm>
            </p:grpSpPr>
            <p:pic>
              <p:nvPicPr>
                <p:cNvPr id="4" name="그림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952460" y="1466527"/>
                  <a:ext cx="1128801" cy="1128891"/>
                </a:xfrm>
                <a:prstGeom prst="rect">
                  <a:avLst/>
                </a:prstGeom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7203039" y="2976194"/>
                  <a:ext cx="2627642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ko-KR" altLang="en-US" sz="3200" spc="-150" dirty="0"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사용 </a:t>
                  </a:r>
                  <a:r>
                    <a:rPr lang="ko-KR" altLang="en-US" sz="3200" spc="-150" dirty="0">
                      <a:solidFill>
                        <a:srgbClr val="FF3C40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불가</a:t>
                  </a:r>
                  <a:r>
                    <a:rPr lang="ko-KR" altLang="en-US" sz="3200" spc="-150" dirty="0"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rPr>
                    <a:t> 범위</a:t>
                  </a: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7370888" y="3941746"/>
                  <a:ext cx="2291943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</a:pPr>
                  <a:r>
                    <a:rPr lang="ko-KR" altLang="en-US" sz="1600" dirty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상업적 이용불가</a:t>
                  </a:r>
                  <a:endParaRPr lang="en-US" altLang="ko-KR" sz="1600" dirty="0">
                    <a:latin typeface="G마켓 산스 TTF Light" panose="02000000000000000000" pitchFamily="2" charset="-127"/>
                    <a:ea typeface="G마켓 산스 TTF Light" panose="02000000000000000000" pitchFamily="2" charset="-127"/>
                  </a:endParaRPr>
                </a:p>
                <a:p>
                  <a:pPr marL="342900" indent="-34290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</a:pPr>
                  <a:r>
                    <a:rPr lang="ko-KR" altLang="en-US" sz="1600" dirty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온라인 업로드</a:t>
                  </a:r>
                  <a:endParaRPr lang="en-US" altLang="ko-KR" sz="1600" dirty="0">
                    <a:latin typeface="G마켓 산스 TTF Light" panose="02000000000000000000" pitchFamily="2" charset="-127"/>
                    <a:ea typeface="G마켓 산스 TTF Light" panose="02000000000000000000" pitchFamily="2" charset="-127"/>
                  </a:endParaRPr>
                </a:p>
                <a:p>
                  <a:pPr marL="342900" indent="-34290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</a:pPr>
                  <a:r>
                    <a:rPr lang="ko-KR" altLang="en-US" sz="1600" dirty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수정 및 </a:t>
                  </a:r>
                  <a:r>
                    <a:rPr lang="ko-KR" altLang="en-US" sz="1600" dirty="0" err="1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재배포</a:t>
                  </a:r>
                  <a:r>
                    <a:rPr lang="ko-KR" altLang="en-US" sz="1600" dirty="0">
                      <a:latin typeface="G마켓 산스 TTF Light" panose="02000000000000000000" pitchFamily="2" charset="-127"/>
                      <a:ea typeface="G마켓 산스 TTF Light" panose="02000000000000000000" pitchFamily="2" charset="-127"/>
                    </a:rPr>
                    <a:t> 금지</a:t>
                  </a:r>
                  <a:endParaRPr lang="en-US" altLang="ko-KR" sz="1600" dirty="0">
                    <a:latin typeface="G마켓 산스 TTF Light" panose="02000000000000000000" pitchFamily="2" charset="-127"/>
                    <a:ea typeface="G마켓 산스 TTF Light" panose="02000000000000000000" pitchFamily="2" charset="-127"/>
                  </a:endParaRPr>
                </a:p>
              </p:txBody>
            </p:sp>
          </p:grpSp>
        </p:grpSp>
        <p:cxnSp>
          <p:nvCxnSpPr>
            <p:cNvPr id="13" name="직선 연결선 12"/>
            <p:cNvCxnSpPr/>
            <p:nvPr/>
          </p:nvCxnSpPr>
          <p:spPr>
            <a:xfrm>
              <a:off x="6096000" y="1193800"/>
              <a:ext cx="0" cy="45085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30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51429" y="2660070"/>
              <a:ext cx="1460439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학습 </a:t>
              </a:r>
              <a:r>
                <a:rPr lang="en-US" altLang="ko-KR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04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불</a:t>
            </a:r>
            <a:r>
              <a:rPr lang="ko-KR" altLang="en-US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이 났을 때 </a:t>
            </a:r>
            <a:r>
              <a:rPr lang="ko-KR" altLang="en-US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대피해요 </a:t>
            </a:r>
            <a:r>
              <a:rPr lang="en-US" altLang="ko-KR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(1)</a:t>
            </a:r>
            <a:endParaRPr lang="ko-KR" altLang="en-US" sz="3200" b="1" dirty="0">
              <a:solidFill>
                <a:srgbClr val="0189FF"/>
              </a:solidFill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87598" y="2170949"/>
            <a:ext cx="6223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2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몸에 불이 붙었을 때는 다음 순서로 행동해요</a:t>
            </a:r>
            <a:r>
              <a:rPr lang="en-US" altLang="ko-KR" sz="2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.</a:t>
            </a:r>
            <a:endParaRPr lang="ko-KR" altLang="en-US" sz="2800" dirty="0"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4761" y="5844313"/>
            <a:ext cx="1098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sz="2800">
                <a:latin typeface="SUITE" pitchFamily="50" charset="-127"/>
                <a:ea typeface="SUITE" pitchFamily="50" charset="-127"/>
              </a:rPr>
              <a:t>멈춰요</a:t>
            </a:r>
            <a:endParaRPr lang="ko-KR" altLang="en-US" sz="2800" dirty="0">
              <a:latin typeface="SUITE" pitchFamily="50" charset="-127"/>
              <a:ea typeface="SUITE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48691" y="5671615"/>
            <a:ext cx="14863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sz="2800" dirty="0">
                <a:latin typeface="SUITE" pitchFamily="50" charset="-127"/>
                <a:ea typeface="SUITE" pitchFamily="50" charset="-127"/>
              </a:rPr>
              <a:t>눈과 입을</a:t>
            </a:r>
            <a:endParaRPr lang="en-US" altLang="ko-KR" sz="2800" dirty="0">
              <a:latin typeface="SUITE" pitchFamily="50" charset="-127"/>
              <a:ea typeface="SUITE" pitchFamily="50" charset="-127"/>
            </a:endParaRPr>
          </a:p>
          <a:p>
            <a:pPr algn="ctr" fontAlgn="base"/>
            <a:r>
              <a:rPr lang="ko-KR" altLang="en-US" sz="2800" dirty="0">
                <a:latin typeface="SUITE" pitchFamily="50" charset="-127"/>
                <a:ea typeface="SUITE" pitchFamily="50" charset="-127"/>
              </a:rPr>
              <a:t>가려요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80547" y="5844313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sz="2800" dirty="0">
                <a:latin typeface="SUITE" pitchFamily="50" charset="-127"/>
                <a:ea typeface="SUITE" pitchFamily="50" charset="-127"/>
              </a:rPr>
              <a:t>엎드려요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88861" y="5844313"/>
            <a:ext cx="1098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sz="2800" dirty="0">
                <a:latin typeface="SUITE" pitchFamily="50" charset="-127"/>
                <a:ea typeface="SUITE" pitchFamily="50" charset="-127"/>
              </a:rPr>
              <a:t>굴러요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71DA7040-2147-7BB4-FE8F-06F280DEB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17" y="3447776"/>
            <a:ext cx="2137110" cy="189965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4F9DA72D-7C2A-2F06-E5CA-3D4B85EE0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046" y="3417592"/>
            <a:ext cx="1802009" cy="208889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5AE27176-19DC-5F07-7819-23CD21834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50" y="2935333"/>
            <a:ext cx="1118134" cy="260031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5B11B9B3-0ED1-D7C3-E75F-147A2E91C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22" y="2935333"/>
            <a:ext cx="1282820" cy="260031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15557" y="4135992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altLang="ko-KR" sz="2800" dirty="0" smtClean="0">
                <a:solidFill>
                  <a:srgbClr val="0189FF"/>
                </a:solidFill>
                <a:latin typeface="SUITE" pitchFamily="50" charset="-127"/>
                <a:ea typeface="SUITE" pitchFamily="50" charset="-127"/>
                <a:sym typeface="Wingdings" panose="05000000000000000000" pitchFamily="2" charset="2"/>
              </a:rPr>
              <a:t></a:t>
            </a:r>
            <a:endParaRPr lang="ko-KR" altLang="en-US" sz="2800" dirty="0">
              <a:solidFill>
                <a:srgbClr val="0189FF"/>
              </a:solidFill>
              <a:latin typeface="SUITE" pitchFamily="50" charset="-127"/>
              <a:ea typeface="SUITE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28216" y="4135992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altLang="ko-KR" sz="2800" dirty="0" smtClean="0">
                <a:solidFill>
                  <a:srgbClr val="0189FF"/>
                </a:solidFill>
                <a:latin typeface="SUITE" pitchFamily="50" charset="-127"/>
                <a:ea typeface="SUITE" pitchFamily="50" charset="-127"/>
                <a:sym typeface="Wingdings" panose="05000000000000000000" pitchFamily="2" charset="2"/>
              </a:rPr>
              <a:t></a:t>
            </a:r>
            <a:endParaRPr lang="ko-KR" altLang="en-US" sz="2800" dirty="0">
              <a:solidFill>
                <a:srgbClr val="0189FF"/>
              </a:solidFill>
              <a:latin typeface="SUITE" pitchFamily="50" charset="-127"/>
              <a:ea typeface="SUITE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77827" y="4135992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altLang="ko-KR" sz="2800" dirty="0" smtClean="0">
                <a:solidFill>
                  <a:srgbClr val="0189FF"/>
                </a:solidFill>
                <a:latin typeface="SUITE" pitchFamily="50" charset="-127"/>
                <a:ea typeface="SUITE" pitchFamily="50" charset="-127"/>
                <a:sym typeface="Wingdings" panose="05000000000000000000" pitchFamily="2" charset="2"/>
              </a:rPr>
              <a:t></a:t>
            </a:r>
            <a:endParaRPr lang="ko-KR" altLang="en-US" sz="2800" dirty="0">
              <a:solidFill>
                <a:srgbClr val="0189FF"/>
              </a:solidFill>
              <a:latin typeface="SUITE" pitchFamily="50" charset="-127"/>
              <a:ea typeface="SUITE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707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851473" y="5883160"/>
            <a:ext cx="10489055" cy="807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그룹 26"/>
          <p:cNvGrpSpPr/>
          <p:nvPr/>
        </p:nvGrpSpPr>
        <p:grpSpPr>
          <a:xfrm>
            <a:off x="851473" y="2244503"/>
            <a:ext cx="10489055" cy="2305463"/>
            <a:chOff x="829369" y="2244503"/>
            <a:chExt cx="10489055" cy="2305463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081" y="2244503"/>
              <a:ext cx="3020071" cy="2305463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369" y="2244503"/>
              <a:ext cx="3020237" cy="2299113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8628" y="2244503"/>
              <a:ext cx="3039796" cy="2305463"/>
            </a:xfrm>
            <a:prstGeom prst="rect">
              <a:avLst/>
            </a:prstGeom>
          </p:spPr>
        </p:pic>
      </p:grpSp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51429" y="2660070"/>
              <a:ext cx="1460439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학습 </a:t>
              </a:r>
              <a:r>
                <a:rPr lang="en-US" altLang="ko-KR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04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불</a:t>
            </a:r>
            <a:r>
              <a:rPr lang="ko-KR" altLang="en-US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이 났을 때 </a:t>
            </a:r>
            <a:r>
              <a:rPr lang="ko-KR" altLang="en-US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대피해요 </a:t>
            </a:r>
            <a:r>
              <a:rPr lang="en-US" altLang="ko-KR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(2)</a:t>
            </a:r>
            <a:endParaRPr lang="ko-KR" altLang="en-US" sz="3200" b="1" dirty="0">
              <a:solidFill>
                <a:srgbClr val="0189FF"/>
              </a:solidFill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18019" y="1353133"/>
            <a:ext cx="5880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2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집에 불이 났을 때는 다음 순서로 행동해요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2165" y="4715923"/>
            <a:ext cx="30588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sz="2800" dirty="0">
                <a:latin typeface="SUITE" pitchFamily="50" charset="-127"/>
                <a:ea typeface="SUITE" pitchFamily="50" charset="-127"/>
              </a:rPr>
              <a:t>큰 </a:t>
            </a:r>
            <a:r>
              <a:rPr lang="ko-KR" altLang="en-US" sz="2800" dirty="0" smtClean="0">
                <a:latin typeface="SUITE" pitchFamily="50" charset="-127"/>
                <a:ea typeface="SUITE" pitchFamily="50" charset="-127"/>
              </a:rPr>
              <a:t>소리로</a:t>
            </a:r>
            <a:endParaRPr lang="en-US" altLang="ko-KR" sz="2800" dirty="0" smtClean="0">
              <a:latin typeface="SUITE" pitchFamily="50" charset="-127"/>
              <a:ea typeface="SUITE" pitchFamily="50" charset="-127"/>
            </a:endParaRPr>
          </a:p>
          <a:p>
            <a:pPr algn="ctr" fontAlgn="base"/>
            <a:r>
              <a:rPr lang="en-US" altLang="ko-KR" sz="2800" b="1" dirty="0" smtClean="0">
                <a:latin typeface="SUITE" pitchFamily="50" charset="-127"/>
                <a:ea typeface="SUITE" pitchFamily="50" charset="-127"/>
              </a:rPr>
              <a:t>“</a:t>
            </a:r>
            <a:r>
              <a:rPr lang="ko-KR" altLang="en-US" sz="2800" b="1" dirty="0">
                <a:latin typeface="SUITE" pitchFamily="50" charset="-127"/>
                <a:ea typeface="SUITE" pitchFamily="50" charset="-127"/>
              </a:rPr>
              <a:t>불이야</a:t>
            </a:r>
            <a:r>
              <a:rPr lang="en-US" altLang="ko-KR" sz="2800" b="1" dirty="0" smtClean="0">
                <a:latin typeface="SUITE" pitchFamily="50" charset="-127"/>
                <a:ea typeface="SUITE" pitchFamily="50" charset="-127"/>
              </a:rPr>
              <a:t>”</a:t>
            </a:r>
            <a:r>
              <a:rPr lang="ko-KR" altLang="en-US" sz="2800" dirty="0" smtClean="0">
                <a:latin typeface="SUITE" pitchFamily="50" charset="-127"/>
                <a:ea typeface="SUITE" pitchFamily="50" charset="-127"/>
              </a:rPr>
              <a:t>라고 </a:t>
            </a:r>
            <a:r>
              <a:rPr lang="ko-KR" altLang="en-US" sz="2800" dirty="0">
                <a:latin typeface="SUITE" pitchFamily="50" charset="-127"/>
                <a:ea typeface="SUITE" pitchFamily="50" charset="-127"/>
              </a:rPr>
              <a:t>말해요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41063" y="4715923"/>
            <a:ext cx="21098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sz="2800" b="1" dirty="0">
                <a:latin typeface="SUITE" pitchFamily="50" charset="-127"/>
                <a:ea typeface="SUITE" pitchFamily="50" charset="-127"/>
              </a:rPr>
              <a:t>비상벨</a:t>
            </a:r>
            <a:r>
              <a:rPr lang="ko-KR" altLang="en-US" sz="2800" dirty="0">
                <a:latin typeface="SUITE" pitchFamily="50" charset="-127"/>
                <a:ea typeface="SUITE" pitchFamily="50" charset="-127"/>
              </a:rPr>
              <a:t>을 눌러</a:t>
            </a:r>
            <a:endParaRPr lang="en-US" altLang="ko-KR" sz="2800" dirty="0">
              <a:latin typeface="SUITE" pitchFamily="50" charset="-127"/>
              <a:ea typeface="SUITE" pitchFamily="50" charset="-127"/>
            </a:endParaRPr>
          </a:p>
          <a:p>
            <a:pPr algn="ctr" fontAlgn="base"/>
            <a:r>
              <a:rPr lang="ko-KR" altLang="en-US" sz="2800" dirty="0">
                <a:latin typeface="SUITE" pitchFamily="50" charset="-127"/>
                <a:ea typeface="SUITE" pitchFamily="50" charset="-127"/>
              </a:rPr>
              <a:t>주변에 알려요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08374" y="4715923"/>
            <a:ext cx="29803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altLang="ko-KR" sz="2800" dirty="0">
                <a:latin typeface="SUITE" pitchFamily="50" charset="-127"/>
                <a:ea typeface="SUITE" pitchFamily="50" charset="-127"/>
              </a:rPr>
              <a:t>119</a:t>
            </a:r>
            <a:r>
              <a:rPr lang="ko-KR" altLang="en-US" sz="2800" dirty="0">
                <a:latin typeface="SUITE" pitchFamily="50" charset="-127"/>
                <a:ea typeface="SUITE" pitchFamily="50" charset="-127"/>
              </a:rPr>
              <a:t>에 </a:t>
            </a:r>
            <a:r>
              <a:rPr lang="ko-KR" altLang="en-US" sz="2800" dirty="0" smtClean="0">
                <a:latin typeface="SUITE" pitchFamily="50" charset="-127"/>
                <a:ea typeface="SUITE" pitchFamily="50" charset="-127"/>
              </a:rPr>
              <a:t>전화해 </a:t>
            </a:r>
            <a:r>
              <a:rPr lang="ko-KR" altLang="en-US" sz="2800" b="1" dirty="0" smtClean="0">
                <a:latin typeface="SUITE" pitchFamily="50" charset="-127"/>
                <a:ea typeface="SUITE" pitchFamily="50" charset="-127"/>
              </a:rPr>
              <a:t>장소를</a:t>
            </a:r>
            <a:endParaRPr lang="en-US" altLang="ko-KR" sz="2800" b="1" dirty="0" smtClean="0">
              <a:latin typeface="SUITE" pitchFamily="50" charset="-127"/>
              <a:ea typeface="SUITE" pitchFamily="50" charset="-127"/>
            </a:endParaRPr>
          </a:p>
          <a:p>
            <a:pPr algn="ctr" fontAlgn="base"/>
            <a:r>
              <a:rPr lang="ko-KR" altLang="en-US" sz="2800" b="1" dirty="0" smtClean="0">
                <a:latin typeface="SUITE" pitchFamily="50" charset="-127"/>
                <a:ea typeface="SUITE" pitchFamily="50" charset="-127"/>
              </a:rPr>
              <a:t>정확</a:t>
            </a:r>
            <a:r>
              <a:rPr lang="ko-KR" altLang="en-US" sz="2800" dirty="0" smtClean="0">
                <a:latin typeface="SUITE" pitchFamily="50" charset="-127"/>
                <a:ea typeface="SUITE" pitchFamily="50" charset="-127"/>
              </a:rPr>
              <a:t>하게</a:t>
            </a:r>
            <a:r>
              <a:rPr lang="en-US" altLang="ko-KR" sz="2800" dirty="0">
                <a:latin typeface="SUITE" pitchFamily="50" charset="-127"/>
                <a:ea typeface="SUITE" pitchFamily="50" charset="-127"/>
              </a:rPr>
              <a:t> </a:t>
            </a:r>
            <a:r>
              <a:rPr lang="ko-KR" altLang="en-US" sz="2800" dirty="0" smtClean="0">
                <a:latin typeface="SUITE" pitchFamily="50" charset="-127"/>
                <a:ea typeface="SUITE" pitchFamily="50" charset="-127"/>
              </a:rPr>
              <a:t>말해요</a:t>
            </a:r>
            <a:endParaRPr lang="ko-KR" altLang="en-US" sz="2800" dirty="0">
              <a:latin typeface="SUITE" pitchFamily="50" charset="-127"/>
              <a:ea typeface="SUITE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4902" y="5985296"/>
            <a:ext cx="10122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ko-KR" dirty="0">
                <a:solidFill>
                  <a:schemeClr val="bg1"/>
                </a:solidFill>
                <a:latin typeface="SUITE" pitchFamily="50" charset="-127"/>
                <a:ea typeface="SUITE" pitchFamily="50" charset="-127"/>
              </a:rPr>
              <a:t>※  119</a:t>
            </a:r>
            <a:r>
              <a:rPr lang="ko-KR" altLang="en-US" dirty="0">
                <a:solidFill>
                  <a:schemeClr val="bg1"/>
                </a:solidFill>
                <a:latin typeface="SUITE" pitchFamily="50" charset="-127"/>
                <a:ea typeface="SUITE" pitchFamily="50" charset="-127"/>
              </a:rPr>
              <a:t>는 화재 신고뿐만 아니라 인명구조와 응급환자이송 등을 요청하는 번호예요</a:t>
            </a:r>
            <a:r>
              <a:rPr lang="en-US" altLang="ko-KR" dirty="0" smtClean="0">
                <a:solidFill>
                  <a:schemeClr val="bg1"/>
                </a:solidFill>
                <a:latin typeface="SUITE" pitchFamily="50" charset="-127"/>
                <a:ea typeface="SUITE" pitchFamily="50" charset="-127"/>
              </a:rPr>
              <a:t>.</a:t>
            </a:r>
          </a:p>
          <a:p>
            <a:pPr algn="ctr" fontAlgn="base"/>
            <a:r>
              <a:rPr lang="ko-KR" altLang="en-US" dirty="0" smtClean="0">
                <a:solidFill>
                  <a:schemeClr val="bg1"/>
                </a:solidFill>
                <a:latin typeface="SUITE" pitchFamily="50" charset="-127"/>
                <a:ea typeface="SUITE" pitchFamily="50" charset="-127"/>
              </a:rPr>
              <a:t>불이 </a:t>
            </a:r>
            <a:r>
              <a:rPr lang="ko-KR" altLang="en-US" dirty="0">
                <a:solidFill>
                  <a:schemeClr val="bg1"/>
                </a:solidFill>
                <a:latin typeface="SUITE" pitchFamily="50" charset="-127"/>
                <a:ea typeface="SUITE" pitchFamily="50" charset="-127"/>
              </a:rPr>
              <a:t>나지 않았는데도 불이 났다고 장난 전화를 하면 안돼요</a:t>
            </a:r>
            <a:r>
              <a:rPr lang="en-US" altLang="ko-KR" dirty="0">
                <a:solidFill>
                  <a:schemeClr val="bg1"/>
                </a:solidFill>
                <a:latin typeface="SUITE" pitchFamily="50" charset="-127"/>
                <a:ea typeface="SUITE" pitchFamily="50" charset="-127"/>
              </a:rPr>
              <a:t>. </a:t>
            </a:r>
            <a:endParaRPr lang="ko-KR" altLang="en-US" dirty="0">
              <a:solidFill>
                <a:schemeClr val="bg1"/>
              </a:solidFill>
              <a:latin typeface="SUITE" pitchFamily="50" charset="-127"/>
              <a:ea typeface="SUITE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29655D9-DB20-7828-0A4E-9A32578BAA53}"/>
              </a:ext>
            </a:extLst>
          </p:cNvPr>
          <p:cNvSpPr txBox="1"/>
          <p:nvPr/>
        </p:nvSpPr>
        <p:spPr>
          <a:xfrm>
            <a:off x="6499705" y="2905780"/>
            <a:ext cx="688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altLang="ko-KR" sz="2800" dirty="0" smtClean="0">
                <a:solidFill>
                  <a:srgbClr val="FF0000"/>
                </a:solidFill>
                <a:latin typeface="ONE 모바일POP" panose="00000500000000000000" pitchFamily="2" charset="-127"/>
                <a:ea typeface="ONE 모바일POP" panose="00000500000000000000" pitchFamily="2" charset="-127"/>
              </a:rPr>
              <a:t>119</a:t>
            </a:r>
            <a:endParaRPr lang="ko-KR" altLang="en-US" sz="2800" dirty="0">
              <a:solidFill>
                <a:srgbClr val="FF0000"/>
              </a:solidFill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A8898B56-BAC8-323E-2E24-1AA6D632E02D}"/>
              </a:ext>
            </a:extLst>
          </p:cNvPr>
          <p:cNvGrpSpPr/>
          <p:nvPr/>
        </p:nvGrpSpPr>
        <p:grpSpPr>
          <a:xfrm>
            <a:off x="2449397" y="2393097"/>
            <a:ext cx="1555425" cy="1176744"/>
            <a:chOff x="2542534" y="2968016"/>
            <a:chExt cx="1555425" cy="1176744"/>
          </a:xfrm>
        </p:grpSpPr>
        <p:sp>
          <p:nvSpPr>
            <p:cNvPr id="7" name="말풍선: 타원형 6">
              <a:extLst>
                <a:ext uri="{FF2B5EF4-FFF2-40B4-BE49-F238E27FC236}">
                  <a16:creationId xmlns:a16="http://schemas.microsoft.com/office/drawing/2014/main" xmlns="" id="{3C823B17-C64A-B5C9-E6F0-2AB0EFEDCC04}"/>
                </a:ext>
              </a:extLst>
            </p:cNvPr>
            <p:cNvSpPr/>
            <p:nvPr/>
          </p:nvSpPr>
          <p:spPr>
            <a:xfrm>
              <a:off x="2542534" y="2968016"/>
              <a:ext cx="1555425" cy="1176744"/>
            </a:xfrm>
            <a:prstGeom prst="wedgeEllipseCallout">
              <a:avLst>
                <a:gd name="adj1" fmla="val -53098"/>
                <a:gd name="adj2" fmla="val 41600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29655D9-DB20-7828-0A4E-9A32578BAA53}"/>
                </a:ext>
              </a:extLst>
            </p:cNvPr>
            <p:cNvSpPr txBox="1"/>
            <p:nvPr/>
          </p:nvSpPr>
          <p:spPr>
            <a:xfrm>
              <a:off x="2711746" y="3316437"/>
              <a:ext cx="12170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ko-KR" altLang="en-US" sz="2800" dirty="0">
                  <a:solidFill>
                    <a:srgbClr val="FF0000"/>
                  </a:solidFill>
                  <a:latin typeface="ONE 모바일POP" panose="00000500000000000000" pitchFamily="2" charset="-127"/>
                  <a:ea typeface="ONE 모바일POP" panose="00000500000000000000" pitchFamily="2" charset="-127"/>
                </a:rPr>
                <a:t>불이야</a:t>
              </a:r>
              <a:r>
                <a:rPr lang="en-US" altLang="ko-KR" sz="2800" dirty="0">
                  <a:solidFill>
                    <a:srgbClr val="FF0000"/>
                  </a:solidFill>
                  <a:latin typeface="ONE 모바일POP" panose="00000500000000000000" pitchFamily="2" charset="-127"/>
                  <a:ea typeface="ONE 모바일POP" panose="00000500000000000000" pitchFamily="2" charset="-127"/>
                </a:rPr>
                <a:t>!</a:t>
              </a:r>
              <a:endParaRPr lang="ko-KR" altLang="en-US" sz="2800" dirty="0">
                <a:solidFill>
                  <a:srgbClr val="FF0000"/>
                </a:solidFill>
                <a:latin typeface="ONE 모바일POP" panose="00000500000000000000" pitchFamily="2" charset="-127"/>
                <a:ea typeface="ONE 모바일POP" panose="00000500000000000000" pitchFamily="2" charset="-127"/>
              </a:endParaRPr>
            </a:p>
          </p:txBody>
        </p:sp>
      </p:grpSp>
      <p:sp>
        <p:nvSpPr>
          <p:cNvPr id="25" name="오른쪽 화살표 24"/>
          <p:cNvSpPr/>
          <p:nvPr/>
        </p:nvSpPr>
        <p:spPr>
          <a:xfrm>
            <a:off x="4079726" y="3270971"/>
            <a:ext cx="288442" cy="438782"/>
          </a:xfrm>
          <a:prstGeom prst="rightArrow">
            <a:avLst/>
          </a:prstGeom>
          <a:solidFill>
            <a:srgbClr val="01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오른쪽 화살표 25"/>
          <p:cNvSpPr/>
          <p:nvPr/>
        </p:nvSpPr>
        <p:spPr>
          <a:xfrm>
            <a:off x="7804273" y="3270971"/>
            <a:ext cx="288442" cy="438782"/>
          </a:xfrm>
          <a:prstGeom prst="rightArrow">
            <a:avLst/>
          </a:prstGeom>
          <a:solidFill>
            <a:srgbClr val="01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873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51429" y="2660070"/>
              <a:ext cx="1460439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학습 </a:t>
              </a:r>
              <a:r>
                <a:rPr lang="en-US" altLang="ko-KR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04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불</a:t>
            </a:r>
            <a:r>
              <a:rPr lang="ko-KR" altLang="en-US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이 났을 때 </a:t>
            </a:r>
            <a:r>
              <a:rPr lang="ko-KR" altLang="en-US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대피해요 </a:t>
            </a:r>
            <a:r>
              <a:rPr lang="en-US" altLang="ko-KR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(3)</a:t>
            </a:r>
            <a:endParaRPr lang="ko-KR" altLang="en-US" sz="3200" b="1" dirty="0">
              <a:solidFill>
                <a:srgbClr val="0189FF"/>
              </a:solidFill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87598" y="2170949"/>
            <a:ext cx="6309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2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불이 나서 대피할 때는 다음 내용을 주의해요</a:t>
            </a:r>
            <a:r>
              <a:rPr lang="en-US" altLang="ko-KR" sz="2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.</a:t>
            </a:r>
            <a:endParaRPr lang="ko-KR" altLang="en-US" sz="2800" dirty="0"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9205" y="5371709"/>
            <a:ext cx="28264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sz="2800" dirty="0">
                <a:latin typeface="SUITE" pitchFamily="50" charset="-127"/>
                <a:ea typeface="SUITE" pitchFamily="50" charset="-127"/>
              </a:rPr>
              <a:t>손수건이나 옷으로</a:t>
            </a:r>
            <a:endParaRPr lang="en-US" altLang="ko-KR" sz="2800" dirty="0">
              <a:latin typeface="SUITE" pitchFamily="50" charset="-127"/>
              <a:ea typeface="SUITE" pitchFamily="50" charset="-127"/>
            </a:endParaRPr>
          </a:p>
          <a:p>
            <a:pPr algn="ctr" fontAlgn="base"/>
            <a:r>
              <a:rPr lang="ko-KR" altLang="en-US" sz="2800" b="1" dirty="0">
                <a:latin typeface="SUITE" pitchFamily="50" charset="-127"/>
                <a:ea typeface="SUITE" pitchFamily="50" charset="-127"/>
              </a:rPr>
              <a:t>코와 입을 보호해요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49714" y="5371726"/>
            <a:ext cx="27045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sz="2800" dirty="0">
                <a:latin typeface="SUITE" pitchFamily="50" charset="-127"/>
                <a:ea typeface="SUITE" pitchFamily="50" charset="-127"/>
              </a:rPr>
              <a:t>엘리베이터가 아닌</a:t>
            </a:r>
            <a:endParaRPr lang="en-US" altLang="ko-KR" sz="2800" dirty="0">
              <a:latin typeface="SUITE" pitchFamily="50" charset="-127"/>
              <a:ea typeface="SUITE" pitchFamily="50" charset="-127"/>
            </a:endParaRPr>
          </a:p>
          <a:p>
            <a:pPr algn="ctr" fontAlgn="base"/>
            <a:r>
              <a:rPr lang="ko-KR" altLang="en-US" sz="2800" b="1" dirty="0">
                <a:latin typeface="SUITE" pitchFamily="50" charset="-127"/>
                <a:ea typeface="SUITE" pitchFamily="50" charset="-127"/>
              </a:rPr>
              <a:t>계단을 </a:t>
            </a:r>
            <a:r>
              <a:rPr lang="ko-KR" altLang="en-US" sz="2800" b="1" dirty="0" smtClean="0">
                <a:latin typeface="SUITE" pitchFamily="50" charset="-127"/>
                <a:ea typeface="SUITE" pitchFamily="50" charset="-127"/>
              </a:rPr>
              <a:t>이용</a:t>
            </a:r>
            <a:r>
              <a:rPr lang="ko-KR" altLang="en-US" sz="2800" dirty="0" smtClean="0">
                <a:latin typeface="SUITE" pitchFamily="50" charset="-127"/>
                <a:ea typeface="SUITE" pitchFamily="50" charset="-127"/>
              </a:rPr>
              <a:t>해</a:t>
            </a:r>
            <a:endParaRPr lang="en-US" altLang="ko-KR" sz="2800" dirty="0" smtClean="0">
              <a:latin typeface="SUITE" pitchFamily="50" charset="-127"/>
              <a:ea typeface="SUITE" pitchFamily="50" charset="-127"/>
            </a:endParaRPr>
          </a:p>
          <a:p>
            <a:pPr algn="ctr" fontAlgn="base"/>
            <a:r>
              <a:rPr lang="ko-KR" altLang="en-US" sz="2800" dirty="0" smtClean="0">
                <a:latin typeface="SUITE" pitchFamily="50" charset="-127"/>
                <a:ea typeface="SUITE" pitchFamily="50" charset="-127"/>
              </a:rPr>
              <a:t>대피해요</a:t>
            </a:r>
            <a:endParaRPr lang="ko-KR" altLang="en-US" sz="2800" dirty="0">
              <a:latin typeface="SUITE" pitchFamily="50" charset="-127"/>
              <a:ea typeface="SUITE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53678" y="5371952"/>
            <a:ext cx="18149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sz="2800" b="1" dirty="0">
                <a:latin typeface="SUITE" pitchFamily="50" charset="-127"/>
                <a:ea typeface="SUITE" pitchFamily="50" charset="-127"/>
              </a:rPr>
              <a:t>무섭다고</a:t>
            </a:r>
            <a:endParaRPr lang="en-US" altLang="ko-KR" sz="2800" b="1" dirty="0">
              <a:latin typeface="SUITE" pitchFamily="50" charset="-127"/>
              <a:ea typeface="SUITE" pitchFamily="50" charset="-127"/>
            </a:endParaRPr>
          </a:p>
          <a:p>
            <a:pPr algn="ctr" fontAlgn="base"/>
            <a:r>
              <a:rPr lang="ko-KR" altLang="en-US" sz="2800" b="1" dirty="0">
                <a:latin typeface="SUITE" pitchFamily="50" charset="-127"/>
                <a:ea typeface="SUITE" pitchFamily="50" charset="-127"/>
              </a:rPr>
              <a:t>숨지 않아요</a:t>
            </a:r>
            <a:endParaRPr lang="en-US" altLang="ko-KR" sz="2800" b="1" dirty="0">
              <a:latin typeface="SUITE" pitchFamily="50" charset="-127"/>
              <a:ea typeface="SUITE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41" y="2886086"/>
            <a:ext cx="3007627" cy="228951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19" y="2886086"/>
            <a:ext cx="2999179" cy="228951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49" y="2888182"/>
            <a:ext cx="2999179" cy="2281066"/>
          </a:xfrm>
          <a:prstGeom prst="rect">
            <a:avLst/>
          </a:prstGeom>
        </p:spPr>
      </p:pic>
      <p:sp>
        <p:nvSpPr>
          <p:cNvPr id="5" name="&quot;없음&quot; 기호 4"/>
          <p:cNvSpPr/>
          <p:nvPr/>
        </p:nvSpPr>
        <p:spPr>
          <a:xfrm>
            <a:off x="9192921" y="3360499"/>
            <a:ext cx="1336431" cy="1336431"/>
          </a:xfrm>
          <a:prstGeom prst="noSmoking">
            <a:avLst>
              <a:gd name="adj" fmla="val 7546"/>
            </a:avLst>
          </a:prstGeom>
          <a:solidFill>
            <a:srgbClr val="FF000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9508" y="2660070"/>
              <a:ext cx="1604274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활동하기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화재안전</a:t>
            </a:r>
            <a:r>
              <a:rPr lang="en-US" altLang="ko-KR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 3D </a:t>
            </a:r>
            <a:r>
              <a:rPr lang="ko-KR" altLang="en-US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퍼즐을 만들어봅시다</a:t>
            </a:r>
            <a:r>
              <a:rPr lang="en-US" altLang="ko-KR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.</a:t>
            </a:r>
            <a:endParaRPr lang="ko-KR" altLang="en-US" sz="3200" b="1" dirty="0"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638" y="2097851"/>
            <a:ext cx="5842291" cy="438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31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9508" y="2660070"/>
              <a:ext cx="1604274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활동하기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화재안전</a:t>
            </a:r>
            <a:r>
              <a:rPr lang="en-US" altLang="ko-KR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 </a:t>
            </a:r>
            <a:r>
              <a:rPr lang="ko-KR" altLang="en-US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스티커를 붙여봅시다</a:t>
            </a:r>
            <a:r>
              <a:rPr lang="en-US" altLang="ko-KR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.</a:t>
            </a:r>
            <a:endParaRPr lang="ko-KR" altLang="en-US" sz="3200" b="1" dirty="0"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87598" y="1995057"/>
            <a:ext cx="106116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스티커 모음에서 체험활동 </a:t>
            </a:r>
            <a:r>
              <a:rPr lang="ko-KR" altLang="en-US" sz="2800" dirty="0" err="1">
                <a:latin typeface="ONE 모바일POP" panose="00000500000000000000" pitchFamily="2" charset="-127"/>
                <a:ea typeface="ONE 모바일POP" panose="00000500000000000000" pitchFamily="2" charset="-127"/>
              </a:rPr>
              <a:t>바닥판</a:t>
            </a:r>
            <a:r>
              <a:rPr lang="ko-KR" altLang="en-US" sz="2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 그림과 어울리는 스티커를 골라 </a:t>
            </a:r>
            <a:r>
              <a:rPr lang="ko-KR" altLang="en-US" sz="2800" dirty="0" smtClean="0">
                <a:latin typeface="ONE 모바일POP" panose="00000500000000000000" pitchFamily="2" charset="-127"/>
                <a:ea typeface="ONE 모바일POP" panose="00000500000000000000" pitchFamily="2" charset="-127"/>
              </a:rPr>
              <a:t>붙여봅시다</a:t>
            </a:r>
            <a:endParaRPr lang="en-US" altLang="ko-KR" sz="2800" dirty="0"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7598" y="2733721"/>
            <a:ext cx="10611675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200" spc="-120" dirty="0">
                <a:latin typeface="SUITE" pitchFamily="50" charset="-127"/>
                <a:ea typeface="SUITE" pitchFamily="50" charset="-127"/>
              </a:rPr>
              <a:t>스티커를 체험활동 </a:t>
            </a:r>
            <a:r>
              <a:rPr lang="ko-KR" altLang="en-US" sz="2200" spc="-120" dirty="0" err="1">
                <a:latin typeface="SUITE" pitchFamily="50" charset="-127"/>
                <a:ea typeface="SUITE" pitchFamily="50" charset="-127"/>
              </a:rPr>
              <a:t>바닥판에</a:t>
            </a:r>
            <a:r>
              <a:rPr lang="ko-KR" altLang="en-US" sz="2200" spc="-120" dirty="0">
                <a:latin typeface="SUITE" pitchFamily="50" charset="-127"/>
                <a:ea typeface="SUITE" pitchFamily="50" charset="-127"/>
              </a:rPr>
              <a:t> 붙인 다음</a:t>
            </a:r>
            <a:r>
              <a:rPr lang="en-US" altLang="ko-KR" sz="2200" spc="-120" dirty="0">
                <a:latin typeface="SUITE" pitchFamily="50" charset="-127"/>
                <a:ea typeface="SUITE" pitchFamily="50" charset="-127"/>
              </a:rPr>
              <a:t>, </a:t>
            </a:r>
            <a:r>
              <a:rPr lang="ko-KR" altLang="en-US" sz="2200" spc="-120" dirty="0">
                <a:latin typeface="SUITE" pitchFamily="50" charset="-127"/>
                <a:ea typeface="SUITE" pitchFamily="50" charset="-127"/>
              </a:rPr>
              <a:t>올바른 행동에는 </a:t>
            </a:r>
            <a:r>
              <a:rPr lang="en-US" altLang="ko-KR" sz="2200" spc="-120" dirty="0">
                <a:latin typeface="SUITE" pitchFamily="50" charset="-127"/>
                <a:ea typeface="SUITE" pitchFamily="50" charset="-127"/>
              </a:rPr>
              <a:t>O</a:t>
            </a:r>
            <a:r>
              <a:rPr lang="ko-KR" altLang="en-US" sz="2200" spc="-120" dirty="0">
                <a:latin typeface="SUITE" pitchFamily="50" charset="-127"/>
                <a:ea typeface="SUITE" pitchFamily="50" charset="-127"/>
              </a:rPr>
              <a:t>를 올바르지 않은 행동에는 </a:t>
            </a:r>
            <a:r>
              <a:rPr lang="en-US" altLang="ko-KR" sz="2200" spc="-120" dirty="0">
                <a:latin typeface="SUITE" pitchFamily="50" charset="-127"/>
                <a:ea typeface="SUITE" pitchFamily="50" charset="-127"/>
              </a:rPr>
              <a:t>X</a:t>
            </a:r>
            <a:r>
              <a:rPr lang="ko-KR" altLang="en-US" sz="2200" spc="-120" dirty="0">
                <a:latin typeface="SUITE" pitchFamily="50" charset="-127"/>
                <a:ea typeface="SUITE" pitchFamily="50" charset="-127"/>
              </a:rPr>
              <a:t>를 붙이세요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7243" r="5267" b="7190"/>
          <a:stretch/>
        </p:blipFill>
        <p:spPr>
          <a:xfrm>
            <a:off x="3625665" y="3321850"/>
            <a:ext cx="4901991" cy="344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9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9508" y="2660070"/>
              <a:ext cx="1604274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활동하기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56313" y="455882"/>
            <a:ext cx="784167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화재안전</a:t>
            </a:r>
            <a:r>
              <a:rPr lang="en-US" altLang="ko-KR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 </a:t>
            </a:r>
            <a:r>
              <a:rPr lang="ko-KR" altLang="en-US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스티커를 붙여봅시다</a:t>
            </a:r>
            <a:r>
              <a:rPr lang="en-US" altLang="ko-KR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.</a:t>
            </a:r>
            <a:endParaRPr lang="ko-KR" altLang="en-US" sz="3200" b="1" dirty="0"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26353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7243" r="5267" b="7190"/>
          <a:stretch/>
        </p:blipFill>
        <p:spPr>
          <a:xfrm>
            <a:off x="3953178" y="1318786"/>
            <a:ext cx="7546095" cy="529748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96" b="71862" l="9992" r="29639">
                        <a14:foregroundMark x1="19060" y1="51789" x2="20151" y2="69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2" t="48932" r="70732" b="28155"/>
          <a:stretch/>
        </p:blipFill>
        <p:spPr>
          <a:xfrm>
            <a:off x="4135855" y="5322840"/>
            <a:ext cx="748078" cy="120372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637" b="75076" l="33921" r="92275">
                        <a14:foregroundMark x1="48279" y1="55428" x2="46683" y2="71740"/>
                        <a14:foregroundMark x1="36608" y1="60218" x2="53065" y2="6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27" t="49833" r="41683" b="24665"/>
          <a:stretch/>
        </p:blipFill>
        <p:spPr>
          <a:xfrm>
            <a:off x="8649803" y="5186826"/>
            <a:ext cx="986101" cy="133973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637" b="75076" l="33921" r="92275">
                        <a14:foregroundMark x1="48279" y1="55428" x2="46683" y2="71740"/>
                        <a14:foregroundMark x1="36608" y1="60218" x2="53065" y2="6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60" t="49833" r="9435" b="24665"/>
          <a:stretch/>
        </p:blipFill>
        <p:spPr>
          <a:xfrm>
            <a:off x="10061064" y="2940207"/>
            <a:ext cx="1104308" cy="133973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474" b="51546" l="45172" r="82620">
                        <a14:foregroundMark x1="54660" y1="46392" x2="59530" y2="31534"/>
                        <a14:foregroundMark x1="62217" y1="48090" x2="53988" y2="33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31" t="29564" r="32835" b="48170"/>
          <a:stretch/>
        </p:blipFill>
        <p:spPr>
          <a:xfrm>
            <a:off x="7970951" y="3644732"/>
            <a:ext cx="775280" cy="1169721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09" b="94967" l="52645" r="958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85" t="75001" r="3463" b="5305"/>
          <a:stretch/>
        </p:blipFill>
        <p:spPr>
          <a:xfrm>
            <a:off x="5340666" y="4702415"/>
            <a:ext cx="1686574" cy="1034609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8988564" y="5756115"/>
            <a:ext cx="435025" cy="435025"/>
            <a:chOff x="759645" y="2693174"/>
            <a:chExt cx="1283217" cy="1283217"/>
          </a:xfrm>
        </p:grpSpPr>
        <p:sp>
          <p:nvSpPr>
            <p:cNvPr id="4" name="&quot;없음&quot; 기호 3"/>
            <p:cNvSpPr/>
            <p:nvPr/>
          </p:nvSpPr>
          <p:spPr>
            <a:xfrm>
              <a:off x="759645" y="2693174"/>
              <a:ext cx="1283217" cy="1283217"/>
            </a:xfrm>
            <a:prstGeom prst="noSmoking">
              <a:avLst>
                <a:gd name="adj" fmla="val 693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&quot;없음&quot; 기호 18"/>
            <p:cNvSpPr/>
            <p:nvPr/>
          </p:nvSpPr>
          <p:spPr>
            <a:xfrm flipH="1">
              <a:off x="759645" y="2693174"/>
              <a:ext cx="1283217" cy="1283217"/>
            </a:xfrm>
            <a:prstGeom prst="noSmoking">
              <a:avLst>
                <a:gd name="adj" fmla="val 693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6081098" y="5002206"/>
            <a:ext cx="435025" cy="435025"/>
            <a:chOff x="759645" y="2693174"/>
            <a:chExt cx="1283217" cy="1283217"/>
          </a:xfrm>
        </p:grpSpPr>
        <p:sp>
          <p:nvSpPr>
            <p:cNvPr id="21" name="&quot;없음&quot; 기호 20"/>
            <p:cNvSpPr/>
            <p:nvPr/>
          </p:nvSpPr>
          <p:spPr>
            <a:xfrm>
              <a:off x="759645" y="2693174"/>
              <a:ext cx="1283217" cy="1283217"/>
            </a:xfrm>
            <a:prstGeom prst="noSmoking">
              <a:avLst>
                <a:gd name="adj" fmla="val 693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&quot;없음&quot; 기호 22"/>
            <p:cNvSpPr/>
            <p:nvPr/>
          </p:nvSpPr>
          <p:spPr>
            <a:xfrm flipH="1">
              <a:off x="759645" y="2693174"/>
              <a:ext cx="1283217" cy="1283217"/>
            </a:xfrm>
            <a:prstGeom prst="noSmoking">
              <a:avLst>
                <a:gd name="adj" fmla="val 693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10233600" y="3448097"/>
            <a:ext cx="435025" cy="435025"/>
            <a:chOff x="759645" y="2693174"/>
            <a:chExt cx="1283217" cy="1283217"/>
          </a:xfrm>
        </p:grpSpPr>
        <p:sp>
          <p:nvSpPr>
            <p:cNvPr id="25" name="&quot;없음&quot; 기호 24"/>
            <p:cNvSpPr/>
            <p:nvPr/>
          </p:nvSpPr>
          <p:spPr>
            <a:xfrm>
              <a:off x="759645" y="2693174"/>
              <a:ext cx="1283217" cy="1283217"/>
            </a:xfrm>
            <a:prstGeom prst="noSmoking">
              <a:avLst>
                <a:gd name="adj" fmla="val 693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&quot;없음&quot; 기호 25"/>
            <p:cNvSpPr/>
            <p:nvPr/>
          </p:nvSpPr>
          <p:spPr>
            <a:xfrm flipH="1">
              <a:off x="759645" y="2693174"/>
              <a:ext cx="1283217" cy="1283217"/>
            </a:xfrm>
            <a:prstGeom prst="noSmoking">
              <a:avLst>
                <a:gd name="adj" fmla="val 693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타원 5"/>
          <p:cNvSpPr/>
          <p:nvPr/>
        </p:nvSpPr>
        <p:spPr>
          <a:xfrm>
            <a:off x="4321982" y="5889589"/>
            <a:ext cx="398235" cy="39823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18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/>
          <p:cNvSpPr/>
          <p:nvPr/>
        </p:nvSpPr>
        <p:spPr>
          <a:xfrm>
            <a:off x="8192761" y="4189000"/>
            <a:ext cx="398235" cy="39823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18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887598" y="1486418"/>
            <a:ext cx="28055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200" spc="-120" dirty="0">
                <a:latin typeface="SUITE" pitchFamily="50" charset="-127"/>
                <a:ea typeface="SUITE" pitchFamily="50" charset="-127"/>
              </a:rPr>
              <a:t>스티커를 체험활동 </a:t>
            </a:r>
            <a:r>
              <a:rPr lang="ko-KR" altLang="en-US" sz="2200" spc="-120" dirty="0" err="1">
                <a:latin typeface="SUITE" pitchFamily="50" charset="-127"/>
                <a:ea typeface="SUITE" pitchFamily="50" charset="-127"/>
              </a:rPr>
              <a:t>바닥판에</a:t>
            </a:r>
            <a:r>
              <a:rPr lang="ko-KR" altLang="en-US" sz="2200" spc="-120" dirty="0">
                <a:latin typeface="SUITE" pitchFamily="50" charset="-127"/>
                <a:ea typeface="SUITE" pitchFamily="50" charset="-127"/>
              </a:rPr>
              <a:t> 붙인 다음</a:t>
            </a:r>
            <a:r>
              <a:rPr lang="en-US" altLang="ko-KR" sz="2200" spc="-120" dirty="0">
                <a:latin typeface="SUITE" pitchFamily="50" charset="-127"/>
                <a:ea typeface="SUITE" pitchFamily="50" charset="-127"/>
              </a:rPr>
              <a:t>, </a:t>
            </a:r>
            <a:r>
              <a:rPr lang="ko-KR" altLang="en-US" sz="2200" b="1" spc="-120" dirty="0">
                <a:latin typeface="SUITE" pitchFamily="50" charset="-127"/>
                <a:ea typeface="SUITE" pitchFamily="50" charset="-127"/>
              </a:rPr>
              <a:t>올바른 행동에는 </a:t>
            </a:r>
            <a:r>
              <a:rPr lang="en-US" altLang="ko-KR" sz="2200" b="1" spc="-120" dirty="0">
                <a:solidFill>
                  <a:srgbClr val="0189FF"/>
                </a:solidFill>
                <a:latin typeface="SUITE" pitchFamily="50" charset="-127"/>
                <a:ea typeface="SUITE" pitchFamily="50" charset="-127"/>
              </a:rPr>
              <a:t>O</a:t>
            </a:r>
            <a:r>
              <a:rPr lang="ko-KR" altLang="en-US" sz="2200" spc="-120" dirty="0">
                <a:latin typeface="SUITE" pitchFamily="50" charset="-127"/>
                <a:ea typeface="SUITE" pitchFamily="50" charset="-127"/>
              </a:rPr>
              <a:t>를 </a:t>
            </a:r>
            <a:r>
              <a:rPr lang="ko-KR" altLang="en-US" sz="2200" b="1" spc="-120" dirty="0">
                <a:latin typeface="SUITE" pitchFamily="50" charset="-127"/>
                <a:ea typeface="SUITE" pitchFamily="50" charset="-127"/>
              </a:rPr>
              <a:t>올바르지 않은 행동에는 </a:t>
            </a:r>
            <a:r>
              <a:rPr lang="en-US" altLang="ko-KR" sz="2200" b="1" spc="-120" dirty="0">
                <a:solidFill>
                  <a:srgbClr val="FF0000"/>
                </a:solidFill>
                <a:latin typeface="SUITE" pitchFamily="50" charset="-127"/>
                <a:ea typeface="SUITE" pitchFamily="50" charset="-127"/>
              </a:rPr>
              <a:t>X</a:t>
            </a:r>
            <a:r>
              <a:rPr lang="ko-KR" altLang="en-US" sz="2200" spc="-120" dirty="0">
                <a:latin typeface="SUITE" pitchFamily="50" charset="-127"/>
                <a:ea typeface="SUITE" pitchFamily="50" charset="-127"/>
              </a:rPr>
              <a:t>를 붙이세요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7598" y="5465737"/>
            <a:ext cx="28055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200" spc="-120" dirty="0" smtClean="0">
                <a:latin typeface="SUITE" pitchFamily="50" charset="-127"/>
                <a:ea typeface="SUITE" pitchFamily="50" charset="-127"/>
              </a:rPr>
              <a:t>스티커를 누르면 </a:t>
            </a:r>
            <a:r>
              <a:rPr lang="en-US" altLang="ko-KR" sz="2200" spc="-120" dirty="0" smtClean="0">
                <a:latin typeface="SUITE" pitchFamily="50" charset="-127"/>
                <a:ea typeface="SUITE" pitchFamily="50" charset="-127"/>
              </a:rPr>
              <a:t>O/X</a:t>
            </a:r>
          </a:p>
          <a:p>
            <a:pPr fontAlgn="base">
              <a:lnSpc>
                <a:spcPct val="150000"/>
              </a:lnSpc>
            </a:pPr>
            <a:r>
              <a:rPr lang="ko-KR" altLang="en-US" sz="2200" spc="-120" dirty="0" smtClean="0">
                <a:latin typeface="SUITE" pitchFamily="50" charset="-127"/>
                <a:ea typeface="SUITE" pitchFamily="50" charset="-127"/>
              </a:rPr>
              <a:t>정답이 나와요</a:t>
            </a:r>
            <a:endParaRPr lang="ko-KR" altLang="en-US" sz="2200" spc="-120" dirty="0">
              <a:latin typeface="SUITE" pitchFamily="50" charset="-127"/>
              <a:ea typeface="SUITE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21246" y="5688424"/>
            <a:ext cx="3766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2200" spc="-120" dirty="0" smtClean="0">
                <a:latin typeface="SUITE" pitchFamily="50" charset="-127"/>
                <a:ea typeface="SUITE" pitchFamily="50" charset="-127"/>
                <a:sym typeface="Wingdings" panose="05000000000000000000" pitchFamily="2" charset="2"/>
              </a:rPr>
              <a:t></a:t>
            </a:r>
            <a:endParaRPr lang="ko-KR" altLang="en-US" sz="2200" spc="-120" dirty="0">
              <a:latin typeface="SUITE" pitchFamily="50" charset="-127"/>
              <a:ea typeface="SUITE" pitchFamily="50" charset="-127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29" b="96672" l="3392" r="49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" t="71195" r="50849" b="3625"/>
          <a:stretch/>
        </p:blipFill>
        <p:spPr>
          <a:xfrm>
            <a:off x="7140934" y="4414250"/>
            <a:ext cx="1695636" cy="132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2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b="11398"/>
          <a:stretch/>
        </p:blipFill>
        <p:spPr>
          <a:xfrm>
            <a:off x="654050" y="2663301"/>
            <a:ext cx="5368030" cy="3968318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9507" y="2660070"/>
              <a:ext cx="1604273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심화학습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화재안전 이야기 만들기</a:t>
            </a: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42185" y="2013329"/>
            <a:ext cx="10468951" cy="674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내가 만든 </a:t>
            </a:r>
            <a:r>
              <a:rPr lang="en-US" altLang="ko-KR" sz="2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3D </a:t>
            </a:r>
            <a:r>
              <a:rPr lang="ko-KR" altLang="en-US" sz="2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퍼즐로 화재안전 이야기를 만들고 발표해봅시다</a:t>
            </a:r>
            <a:r>
              <a:rPr lang="en-US" altLang="ko-KR" sz="2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.</a:t>
            </a:r>
            <a:endParaRPr lang="ko-KR" altLang="en-US" sz="2000" b="1" spc="-150" dirty="0"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3887" y="2843239"/>
            <a:ext cx="58781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altLang="ko-KR" dirty="0" smtClean="0">
                <a:latin typeface="SUITE" pitchFamily="50" charset="-127"/>
                <a:ea typeface="SUITE" pitchFamily="50" charset="-127"/>
              </a:rPr>
              <a:t>(</a:t>
            </a:r>
            <a:r>
              <a:rPr lang="ko-KR" altLang="en-US" dirty="0" smtClean="0">
                <a:latin typeface="SUITE" pitchFamily="50" charset="-127"/>
                <a:ea typeface="SUITE" pitchFamily="50" charset="-127"/>
              </a:rPr>
              <a:t>예시</a:t>
            </a:r>
            <a:r>
              <a:rPr lang="en-US" altLang="ko-KR" dirty="0" smtClean="0">
                <a:latin typeface="SUITE" pitchFamily="50" charset="-127"/>
                <a:ea typeface="SUITE" pitchFamily="50" charset="-127"/>
              </a:rPr>
              <a:t>)</a:t>
            </a:r>
          </a:p>
          <a:p>
            <a:pPr fontAlgn="base">
              <a:lnSpc>
                <a:spcPct val="200000"/>
              </a:lnSpc>
            </a:pPr>
            <a:r>
              <a:rPr lang="ko-KR" altLang="en-US" dirty="0" smtClean="0">
                <a:latin typeface="SUITE" pitchFamily="50" charset="-127"/>
                <a:ea typeface="SUITE" pitchFamily="50" charset="-127"/>
              </a:rPr>
              <a:t>소은이는 </a:t>
            </a:r>
            <a:r>
              <a:rPr lang="ko-KR" altLang="en-US" dirty="0">
                <a:latin typeface="SUITE" pitchFamily="50" charset="-127"/>
                <a:ea typeface="SUITE" pitchFamily="50" charset="-127"/>
              </a:rPr>
              <a:t>길을 지나가다 건너편 건물에 검은 연기가 올라오는 걸 보았어요</a:t>
            </a:r>
            <a:r>
              <a:rPr lang="en-US" altLang="ko-KR" dirty="0">
                <a:latin typeface="SUITE" pitchFamily="50" charset="-127"/>
                <a:ea typeface="SUITE" pitchFamily="50" charset="-127"/>
              </a:rPr>
              <a:t>. </a:t>
            </a:r>
            <a:r>
              <a:rPr lang="ko-KR" altLang="en-US" dirty="0">
                <a:latin typeface="SUITE" pitchFamily="50" charset="-127"/>
                <a:ea typeface="SUITE" pitchFamily="50" charset="-127"/>
              </a:rPr>
              <a:t>건물 안에 있는 사람들이 큰 소리로 </a:t>
            </a:r>
            <a:r>
              <a:rPr lang="ko-KR" altLang="en-US" b="1" dirty="0">
                <a:latin typeface="SUITE" pitchFamily="50" charset="-127"/>
                <a:ea typeface="SUITE" pitchFamily="50" charset="-127"/>
              </a:rPr>
              <a:t>“불이야</a:t>
            </a:r>
            <a:r>
              <a:rPr lang="en-US" altLang="ko-KR" b="1" dirty="0">
                <a:latin typeface="SUITE" pitchFamily="50" charset="-127"/>
                <a:ea typeface="SUITE" pitchFamily="50" charset="-127"/>
              </a:rPr>
              <a:t>!”</a:t>
            </a:r>
            <a:r>
              <a:rPr lang="ko-KR" altLang="en-US" dirty="0">
                <a:latin typeface="SUITE" pitchFamily="50" charset="-127"/>
                <a:ea typeface="SUITE" pitchFamily="50" charset="-127"/>
              </a:rPr>
              <a:t>라고 외치고 있었어요</a:t>
            </a:r>
            <a:r>
              <a:rPr lang="en-US" altLang="ko-KR" dirty="0">
                <a:latin typeface="SUITE" pitchFamily="50" charset="-127"/>
                <a:ea typeface="SUITE" pitchFamily="50" charset="-127"/>
              </a:rPr>
              <a:t>. </a:t>
            </a:r>
            <a:r>
              <a:rPr lang="ko-KR" altLang="en-US" dirty="0">
                <a:latin typeface="SUITE" pitchFamily="50" charset="-127"/>
                <a:ea typeface="SUITE" pitchFamily="50" charset="-127"/>
              </a:rPr>
              <a:t>소은이는 휴대전화를 꺼내 </a:t>
            </a:r>
            <a:r>
              <a:rPr lang="en-US" altLang="ko-KR" dirty="0">
                <a:latin typeface="SUITE" pitchFamily="50" charset="-127"/>
                <a:ea typeface="SUITE" pitchFamily="50" charset="-127"/>
              </a:rPr>
              <a:t>119</a:t>
            </a:r>
            <a:r>
              <a:rPr lang="ko-KR" altLang="en-US" dirty="0">
                <a:latin typeface="SUITE" pitchFamily="50" charset="-127"/>
                <a:ea typeface="SUITE" pitchFamily="50" charset="-127"/>
              </a:rPr>
              <a:t>에 전화하여 건너편 건물 위치를 말하며 불이 났다고 신고했어요</a:t>
            </a:r>
            <a:r>
              <a:rPr lang="en-US" altLang="ko-KR" dirty="0" smtClean="0">
                <a:latin typeface="SUITE" pitchFamily="50" charset="-127"/>
                <a:ea typeface="SUITE" pitchFamily="50" charset="-127"/>
              </a:rPr>
              <a:t>.</a:t>
            </a:r>
          </a:p>
          <a:p>
            <a:pPr fontAlgn="base">
              <a:lnSpc>
                <a:spcPct val="200000"/>
              </a:lnSpc>
            </a:pPr>
            <a:r>
              <a:rPr lang="ko-KR" altLang="en-US" dirty="0" smtClean="0">
                <a:latin typeface="SUITE" pitchFamily="50" charset="-127"/>
                <a:ea typeface="SUITE" pitchFamily="50" charset="-127"/>
              </a:rPr>
              <a:t>얼마 </a:t>
            </a:r>
            <a:r>
              <a:rPr lang="ko-KR" altLang="en-US" dirty="0">
                <a:latin typeface="SUITE" pitchFamily="50" charset="-127"/>
                <a:ea typeface="SUITE" pitchFamily="50" charset="-127"/>
              </a:rPr>
              <a:t>지나지 않아 소방차가 와 소방관님들이 불을 꺼주셨어요</a:t>
            </a:r>
            <a:r>
              <a:rPr lang="en-US" altLang="ko-KR" dirty="0">
                <a:latin typeface="SUITE" pitchFamily="50" charset="-127"/>
                <a:ea typeface="SUITE" pitchFamily="50" charset="-127"/>
              </a:rPr>
              <a:t>.</a:t>
            </a:r>
            <a:endParaRPr lang="ko-KR" altLang="en-US" dirty="0">
              <a:latin typeface="SUITE" pitchFamily="50" charset="-127"/>
              <a:ea typeface="SUITE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041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9507" y="2660070"/>
              <a:ext cx="1604273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심화학습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안전가족 찾기 놀이</a:t>
            </a: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73731" y="2506169"/>
            <a:ext cx="69255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① 몸에 불이 붙었을 때의 안전수칙 </a:t>
            </a: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4</a:t>
            </a:r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단계 카드를 학생 인원수 만큼 준비해요 </a:t>
            </a: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(</a:t>
            </a:r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예시</a:t>
            </a: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. 20</a:t>
            </a:r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명이면 </a:t>
            </a: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5</a:t>
            </a:r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세트</a:t>
            </a: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, 24</a:t>
            </a:r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명이면 </a:t>
            </a: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6</a:t>
            </a:r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세트</a:t>
            </a: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② </a:t>
            </a:r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카드를 무작위로 나눠가지고</a:t>
            </a: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, </a:t>
            </a:r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카드는 본인만 확인해요</a:t>
            </a: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③ </a:t>
            </a:r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말을 하지 않고</a:t>
            </a: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, </a:t>
            </a:r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카드 속 동작을 하며 교실을 돌아다녀요</a:t>
            </a: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④ </a:t>
            </a:r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친구들의 동작을 관찰하여 나의 안전가족을 찾아요</a:t>
            </a:r>
            <a:r>
              <a:rPr lang="en-US" altLang="ko-KR" sz="2000" dirty="0" smtClean="0">
                <a:latin typeface="SUITE" pitchFamily="50" charset="-127"/>
                <a:ea typeface="SUITE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SUITE" pitchFamily="50" charset="-127"/>
                <a:ea typeface="SUITE" pitchFamily="50" charset="-127"/>
              </a:rPr>
              <a:t>안전가족은 </a:t>
            </a: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“</a:t>
            </a:r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멈춰요</a:t>
            </a: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-</a:t>
            </a:r>
            <a:r>
              <a:rPr lang="ko-KR" altLang="en-US" sz="2000" dirty="0" smtClean="0">
                <a:latin typeface="SUITE" pitchFamily="50" charset="-127"/>
                <a:ea typeface="SUITE" pitchFamily="50" charset="-127"/>
              </a:rPr>
              <a:t>눈과 입을 가려요</a:t>
            </a: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-</a:t>
            </a:r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엎드려요</a:t>
            </a: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-</a:t>
            </a:r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굴러요</a:t>
            </a: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”</a:t>
            </a:r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입니다</a:t>
            </a: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⑤ 안전가족 </a:t>
            </a:r>
            <a:r>
              <a:rPr lang="en-US" altLang="ko-KR" sz="2000" dirty="0">
                <a:latin typeface="SUITE" pitchFamily="50" charset="-127"/>
                <a:ea typeface="SUITE" pitchFamily="50" charset="-127"/>
              </a:rPr>
              <a:t>4</a:t>
            </a:r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명이 모이면 단계의 순서대로 어깨에 손을 올려 선생님께 확인을 받아요</a:t>
            </a:r>
            <a:endParaRPr lang="en-US" altLang="ko-KR" sz="2000" b="1" dirty="0">
              <a:latin typeface="SUITE" pitchFamily="50" charset="-127"/>
              <a:ea typeface="SUITE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t="30680" r="25001"/>
          <a:stretch/>
        </p:blipFill>
        <p:spPr>
          <a:xfrm flipH="1">
            <a:off x="945013" y="3080551"/>
            <a:ext cx="3358876" cy="234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9507" y="2660070"/>
              <a:ext cx="1604273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심화학습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안전가족 찾기 놀이 </a:t>
            </a:r>
            <a:r>
              <a:rPr lang="en-US" altLang="ko-KR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(</a:t>
            </a:r>
            <a:r>
              <a:rPr lang="ko-KR" altLang="en-US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카드</a:t>
            </a:r>
            <a:r>
              <a:rPr lang="en-US" altLang="ko-KR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)</a:t>
            </a:r>
            <a:endParaRPr lang="ko-KR" altLang="en-US" sz="3200" b="1" dirty="0"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351959"/>
              </p:ext>
            </p:extLst>
          </p:nvPr>
        </p:nvGraphicFramePr>
        <p:xfrm>
          <a:off x="831270" y="2255293"/>
          <a:ext cx="10603256" cy="4154560"/>
        </p:xfrm>
        <a:graphic>
          <a:graphicData uri="http://schemas.openxmlformats.org/drawingml/2006/table">
            <a:tbl>
              <a:tblPr/>
              <a:tblGrid>
                <a:gridCol w="26508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508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508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508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5456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892425" y="34956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663286" y="1378126"/>
            <a:ext cx="3793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2400" dirty="0" smtClean="0">
                <a:latin typeface="SUITE" pitchFamily="50" charset="-127"/>
                <a:ea typeface="SUITE" pitchFamily="50" charset="-127"/>
              </a:rPr>
              <a:t>프린트 및 절단하여 사용하세요</a:t>
            </a:r>
            <a:endParaRPr lang="ko-KR" altLang="en-US" sz="2400" dirty="0">
              <a:latin typeface="SUITE" pitchFamily="50" charset="-127"/>
              <a:ea typeface="SUITE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5AE27176-19DC-5F07-7819-23CD21834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90"/>
          <a:stretch/>
        </p:blipFill>
        <p:spPr>
          <a:xfrm>
            <a:off x="3686613" y="2532347"/>
            <a:ext cx="1673038" cy="156838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5B11B9B3-0ED1-D7C3-E75F-147A2E91C6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38"/>
          <a:stretch/>
        </p:blipFill>
        <p:spPr>
          <a:xfrm>
            <a:off x="1034748" y="2564142"/>
            <a:ext cx="1857677" cy="15047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80166" y="4591622"/>
            <a:ext cx="1507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sz="4000" b="1" dirty="0" smtClean="0">
                <a:latin typeface="SUITE" pitchFamily="50" charset="-127"/>
                <a:ea typeface="SUITE" pitchFamily="50" charset="-127"/>
              </a:rPr>
              <a:t>멈춰요</a:t>
            </a:r>
            <a:endParaRPr lang="ko-KR" altLang="en-US" sz="4000" b="1" dirty="0">
              <a:latin typeface="SUITE" pitchFamily="50" charset="-127"/>
              <a:ea typeface="SUITE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18812" y="4370545"/>
            <a:ext cx="20665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sz="4000" b="1" dirty="0" smtClean="0">
                <a:latin typeface="SUITE" pitchFamily="50" charset="-127"/>
                <a:ea typeface="SUITE" pitchFamily="50" charset="-127"/>
              </a:rPr>
              <a:t>눈과 입을</a:t>
            </a:r>
            <a:endParaRPr lang="en-US" altLang="ko-KR" sz="4000" b="1" dirty="0" smtClean="0">
              <a:latin typeface="SUITE" pitchFamily="50" charset="-127"/>
              <a:ea typeface="SUITE" pitchFamily="50" charset="-127"/>
            </a:endParaRPr>
          </a:p>
          <a:p>
            <a:pPr algn="ctr" fontAlgn="base"/>
            <a:r>
              <a:rPr lang="ko-KR" altLang="en-US" sz="4000" b="1" dirty="0" smtClean="0">
                <a:latin typeface="SUITE" pitchFamily="50" charset="-127"/>
                <a:ea typeface="SUITE" pitchFamily="50" charset="-127"/>
              </a:rPr>
              <a:t>가려요</a:t>
            </a:r>
            <a:endParaRPr lang="ko-KR" altLang="en-US" sz="4000" b="1" dirty="0">
              <a:latin typeface="SUITE" pitchFamily="50" charset="-127"/>
              <a:ea typeface="SUITE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4137" y="4591622"/>
            <a:ext cx="1947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sz="4000" b="1" dirty="0" smtClean="0">
                <a:latin typeface="SUITE" pitchFamily="50" charset="-127"/>
                <a:ea typeface="SUITE" pitchFamily="50" charset="-127"/>
              </a:rPr>
              <a:t>엎드려요</a:t>
            </a:r>
            <a:endParaRPr lang="ko-KR" altLang="en-US" sz="4000" b="1" dirty="0">
              <a:latin typeface="SUITE" pitchFamily="50" charset="-127"/>
              <a:ea typeface="SUITE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31254" y="4591622"/>
            <a:ext cx="1507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sz="4000" b="1" dirty="0" smtClean="0">
                <a:latin typeface="SUITE" pitchFamily="50" charset="-127"/>
                <a:ea typeface="SUITE" pitchFamily="50" charset="-127"/>
              </a:rPr>
              <a:t>굴러요</a:t>
            </a:r>
            <a:endParaRPr lang="ko-KR" altLang="en-US" sz="4000" b="1" dirty="0">
              <a:latin typeface="SUITE" pitchFamily="50" charset="-127"/>
              <a:ea typeface="SUITE" pitchFamily="50" charset="-127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71DA7040-2147-7BB4-FE8F-06F280DEBC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9" r="50589"/>
          <a:stretch/>
        </p:blipFill>
        <p:spPr>
          <a:xfrm>
            <a:off x="6811499" y="2511766"/>
            <a:ext cx="1273246" cy="180383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4F9DA72D-7C2A-2F06-E5CA-3D4B85EE0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923" b="100000" l="498" r="89055">
                        <a14:foregroundMark x1="36318" y1="79828" x2="17910" y2="87983"/>
                        <a14:foregroundMark x1="30846" y1="66524" x2="15423" y2="79828"/>
                        <a14:foregroundMark x1="76617" y1="66953" x2="79602" y2="57940"/>
                        <a14:foregroundMark x1="68657" y1="66524" x2="72637" y2="54936"/>
                        <a14:foregroundMark x1="6468" y1="51502" x2="14925" y2="47210"/>
                        <a14:foregroundMark x1="4478" y1="49356" x2="6965" y2="45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611"/>
          <a:stretch/>
        </p:blipFill>
        <p:spPr>
          <a:xfrm rot="9000000">
            <a:off x="8471149" y="2781319"/>
            <a:ext cx="2480266" cy="162124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44857" y="5493521"/>
            <a:ext cx="1606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dirty="0" smtClean="0">
                <a:latin typeface="SUITE" pitchFamily="50" charset="-127"/>
                <a:ea typeface="SUITE" pitchFamily="50" charset="-127"/>
              </a:rPr>
              <a:t>책상에 엎드리는</a:t>
            </a:r>
            <a:endParaRPr lang="en-US" altLang="ko-KR" dirty="0" smtClean="0">
              <a:latin typeface="SUITE" pitchFamily="50" charset="-127"/>
              <a:ea typeface="SUITE" pitchFamily="50" charset="-127"/>
            </a:endParaRPr>
          </a:p>
          <a:p>
            <a:pPr algn="ctr" fontAlgn="base"/>
            <a:r>
              <a:rPr lang="ko-KR" altLang="en-US" dirty="0" smtClean="0">
                <a:latin typeface="SUITE" pitchFamily="50" charset="-127"/>
                <a:ea typeface="SUITE" pitchFamily="50" charset="-127"/>
              </a:rPr>
              <a:t>자세를 해봐요</a:t>
            </a:r>
            <a:endParaRPr lang="ko-KR" altLang="en-US" dirty="0">
              <a:latin typeface="SUITE" pitchFamily="50" charset="-127"/>
              <a:ea typeface="SUITE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61765" y="5493521"/>
            <a:ext cx="2246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dirty="0" smtClean="0">
                <a:latin typeface="SUITE" pitchFamily="50" charset="-127"/>
                <a:ea typeface="SUITE" pitchFamily="50" charset="-127"/>
              </a:rPr>
              <a:t>눈과 입을 가리고</a:t>
            </a:r>
            <a:endParaRPr lang="en-US" altLang="ko-KR" dirty="0" smtClean="0">
              <a:latin typeface="SUITE" pitchFamily="50" charset="-127"/>
              <a:ea typeface="SUITE" pitchFamily="50" charset="-127"/>
            </a:endParaRPr>
          </a:p>
          <a:p>
            <a:pPr algn="ctr" fontAlgn="base"/>
            <a:r>
              <a:rPr lang="ko-KR" altLang="en-US" dirty="0" smtClean="0">
                <a:latin typeface="SUITE" pitchFamily="50" charset="-127"/>
                <a:ea typeface="SUITE" pitchFamily="50" charset="-127"/>
              </a:rPr>
              <a:t>몸을 도리도리 움직여요</a:t>
            </a:r>
            <a:endParaRPr lang="ko-KR" altLang="en-US" dirty="0">
              <a:latin typeface="SUITE" pitchFamily="50" charset="-127"/>
              <a:ea typeface="SUITE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1052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77637" y="2375661"/>
            <a:ext cx="9836727" cy="107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3000" b="1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화재안전을 지키면 불로 인한</a:t>
            </a:r>
            <a:r>
              <a:rPr lang="en-US" altLang="ko-KR" sz="3000" b="1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3000" b="1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사고로부터</a:t>
            </a:r>
            <a:endParaRPr lang="en-US" altLang="ko-KR" sz="3000" b="1" spc="-1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ko-KR" altLang="en-US" sz="3000" b="1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우리의 생명을 지킬 수 있어요</a:t>
            </a:r>
            <a:endParaRPr lang="ko-KR" altLang="en-US" sz="3000" b="1" spc="-150" dirty="0">
              <a:solidFill>
                <a:srgbClr val="FF0000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950854" y="1323346"/>
            <a:ext cx="4290291" cy="797211"/>
            <a:chOff x="4151745" y="2595418"/>
            <a:chExt cx="3888509" cy="584775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4151745" y="2595418"/>
              <a:ext cx="3888509" cy="584775"/>
            </a:xfrm>
            <a:prstGeom prst="roundRect">
              <a:avLst>
                <a:gd name="adj" fmla="val 50000"/>
              </a:avLst>
            </a:prstGeom>
            <a:solidFill>
              <a:srgbClr val="5283CC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61865" y="2660070"/>
              <a:ext cx="2868282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마무리 </a:t>
              </a:r>
              <a:r>
                <a:rPr lang="en-US" altLang="ko-KR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O/X </a:t>
              </a:r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퀴즈</a:t>
              </a:r>
            </a:p>
          </p:txBody>
        </p:sp>
      </p:grpSp>
      <p:cxnSp>
        <p:nvCxnSpPr>
          <p:cNvPr id="25" name="직선 연결선 24"/>
          <p:cNvCxnSpPr/>
          <p:nvPr/>
        </p:nvCxnSpPr>
        <p:spPr>
          <a:xfrm>
            <a:off x="6096000" y="3805381"/>
            <a:ext cx="0" cy="2295162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그림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6" y="3704649"/>
            <a:ext cx="2480534" cy="2480534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6595842-F1A6-3D7F-C070-8085DB35F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234" y="3704650"/>
            <a:ext cx="2480533" cy="248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2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3630" y="1219960"/>
            <a:ext cx="7484741" cy="36317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ko-KR" altLang="en-US" sz="11500" dirty="0">
                <a:ln w="76200">
                  <a:noFill/>
                </a:ln>
                <a:solidFill>
                  <a:schemeClr val="bg1"/>
                </a:solidFill>
                <a:effectLst>
                  <a:outerShdw blurRad="38100" algn="ctr" rotWithShape="0">
                    <a:schemeClr val="accent5">
                      <a:lumMod val="50000"/>
                      <a:alpha val="40000"/>
                    </a:scheme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rPr>
              <a:t>화재 안전을</a:t>
            </a:r>
            <a:endParaRPr lang="en-US" altLang="ko-KR" sz="11500" dirty="0">
              <a:ln w="76200">
                <a:noFill/>
              </a:ln>
              <a:solidFill>
                <a:schemeClr val="bg1"/>
              </a:solidFill>
              <a:effectLst>
                <a:outerShdw blurRad="38100" algn="ctr" rotWithShape="0">
                  <a:schemeClr val="accent5">
                    <a:lumMod val="50000"/>
                    <a:alpha val="40000"/>
                  </a:schemeClr>
                </a:outerShdw>
              </a:effectLst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  <a:p>
            <a:pPr algn="ctr"/>
            <a:r>
              <a:rPr lang="ko-KR" altLang="en-US" sz="11500" dirty="0">
                <a:ln w="76200">
                  <a:noFill/>
                </a:ln>
                <a:solidFill>
                  <a:schemeClr val="bg1"/>
                </a:solidFill>
                <a:effectLst>
                  <a:outerShdw blurRad="38100" algn="ctr" rotWithShape="0">
                    <a:schemeClr val="accent5">
                      <a:lumMod val="50000"/>
                      <a:alpha val="40000"/>
                    </a:scheme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rPr>
              <a:t>지켜요</a:t>
            </a:r>
          </a:p>
        </p:txBody>
      </p:sp>
    </p:spTree>
    <p:extLst>
      <p:ext uri="{BB962C8B-B14F-4D97-AF65-F5344CB8AC3E}">
        <p14:creationId xmlns:p14="http://schemas.microsoft.com/office/powerpoint/2010/main" val="1450671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77637" y="2375661"/>
            <a:ext cx="9836727" cy="107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3000" b="1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절대 불을 가지고</a:t>
            </a:r>
            <a:endParaRPr lang="en-US" altLang="ko-KR" sz="3000" b="1" spc="-1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ko-KR" altLang="en-US" sz="3000" b="1" spc="-150" dirty="0">
                <a:solidFill>
                  <a:srgbClr val="FF0000"/>
                </a:solidFill>
              </a:rPr>
              <a:t>장난하지 않아요</a:t>
            </a:r>
          </a:p>
        </p:txBody>
      </p:sp>
      <p:grpSp>
        <p:nvGrpSpPr>
          <p:cNvPr id="22" name="그룹 21"/>
          <p:cNvGrpSpPr/>
          <p:nvPr/>
        </p:nvGrpSpPr>
        <p:grpSpPr>
          <a:xfrm>
            <a:off x="3950854" y="1323346"/>
            <a:ext cx="4290291" cy="797211"/>
            <a:chOff x="4151745" y="2595418"/>
            <a:chExt cx="3888509" cy="584775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4151745" y="2595418"/>
              <a:ext cx="3888509" cy="584775"/>
            </a:xfrm>
            <a:prstGeom prst="roundRect">
              <a:avLst>
                <a:gd name="adj" fmla="val 50000"/>
              </a:avLst>
            </a:prstGeom>
            <a:solidFill>
              <a:srgbClr val="5283CC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61865" y="2660070"/>
              <a:ext cx="2868282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마무리 </a:t>
              </a:r>
              <a:r>
                <a:rPr lang="en-US" altLang="ko-KR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O/X </a:t>
              </a:r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퀴즈</a:t>
              </a: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234" y="3704650"/>
            <a:ext cx="2480533" cy="2480533"/>
          </a:xfrm>
          <a:prstGeom prst="rect">
            <a:avLst/>
          </a:prstGeom>
        </p:spPr>
      </p:pic>
      <p:cxnSp>
        <p:nvCxnSpPr>
          <p:cNvPr id="25" name="직선 연결선 24"/>
          <p:cNvCxnSpPr/>
          <p:nvPr/>
        </p:nvCxnSpPr>
        <p:spPr>
          <a:xfrm>
            <a:off x="6096000" y="3805381"/>
            <a:ext cx="0" cy="2295162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156" y="3704649"/>
            <a:ext cx="2480534" cy="24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3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77637" y="2375661"/>
            <a:ext cx="9836727" cy="107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3000" b="1" spc="-150" dirty="0"/>
              <a:t>불이 났을 때는</a:t>
            </a:r>
            <a:endParaRPr lang="en-US" altLang="ko-KR" sz="3000" b="1" spc="-150" dirty="0"/>
          </a:p>
          <a:p>
            <a:pPr algn="ctr">
              <a:lnSpc>
                <a:spcPts val="4000"/>
              </a:lnSpc>
            </a:pPr>
            <a:r>
              <a:rPr lang="ko-KR" altLang="en-US" sz="3000" b="1" spc="-150" dirty="0">
                <a:solidFill>
                  <a:srgbClr val="FF0000"/>
                </a:solidFill>
              </a:rPr>
              <a:t>엘리베이터를 이용해 대피해요</a:t>
            </a:r>
          </a:p>
        </p:txBody>
      </p:sp>
      <p:grpSp>
        <p:nvGrpSpPr>
          <p:cNvPr id="22" name="그룹 21"/>
          <p:cNvGrpSpPr/>
          <p:nvPr/>
        </p:nvGrpSpPr>
        <p:grpSpPr>
          <a:xfrm>
            <a:off x="3950854" y="1323346"/>
            <a:ext cx="4290291" cy="797211"/>
            <a:chOff x="4151745" y="2595418"/>
            <a:chExt cx="3888509" cy="584775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4151745" y="2595418"/>
              <a:ext cx="3888509" cy="584775"/>
            </a:xfrm>
            <a:prstGeom prst="roundRect">
              <a:avLst>
                <a:gd name="adj" fmla="val 50000"/>
              </a:avLst>
            </a:prstGeom>
            <a:solidFill>
              <a:srgbClr val="5283CC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61865" y="2660070"/>
              <a:ext cx="2868282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마무리 </a:t>
              </a:r>
              <a:r>
                <a:rPr lang="en-US" altLang="ko-KR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O/X </a:t>
              </a:r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퀴즈</a:t>
              </a: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234" y="3704650"/>
            <a:ext cx="2480533" cy="2480533"/>
          </a:xfrm>
          <a:prstGeom prst="rect">
            <a:avLst/>
          </a:prstGeom>
        </p:spPr>
      </p:pic>
      <p:cxnSp>
        <p:nvCxnSpPr>
          <p:cNvPr id="25" name="직선 연결선 24"/>
          <p:cNvCxnSpPr/>
          <p:nvPr/>
        </p:nvCxnSpPr>
        <p:spPr>
          <a:xfrm>
            <a:off x="6096000" y="3805381"/>
            <a:ext cx="0" cy="2295162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156" y="3704649"/>
            <a:ext cx="2480534" cy="24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8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950854" y="1323346"/>
            <a:ext cx="4290291" cy="797211"/>
            <a:chOff x="4151745" y="2595418"/>
            <a:chExt cx="3888509" cy="584775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4151745" y="2595418"/>
              <a:ext cx="3888509" cy="584775"/>
            </a:xfrm>
            <a:prstGeom prst="roundRect">
              <a:avLst>
                <a:gd name="adj" fmla="val 4815"/>
              </a:avLst>
            </a:prstGeom>
            <a:solidFill>
              <a:srgbClr val="0189FF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709809" y="2660070"/>
              <a:ext cx="2772392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63500" algn="ctr" rotWithShape="0">
                      <a:prstClr val="black">
                        <a:alpha val="4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오늘 공부할 내용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61835" y="3265813"/>
            <a:ext cx="8668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ko-KR" altLang="en-US" sz="4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화재 안전을 지키는 방법을</a:t>
            </a:r>
            <a:endParaRPr lang="en-US" altLang="ko-KR" sz="4800" dirty="0"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  <a:p>
            <a:pPr algn="ctr" fontAlgn="base"/>
            <a:r>
              <a:rPr lang="ko-KR" altLang="en-US" sz="4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알아보고 실천해 봅시다</a:t>
            </a:r>
            <a:r>
              <a:rPr lang="en-US" altLang="ko-KR" sz="4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.</a:t>
            </a:r>
            <a:endParaRPr lang="ko-KR" altLang="en-US" sz="4800" dirty="0"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4692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35920" y="2660070"/>
              <a:ext cx="1691447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생각열기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0FCBEC7-89DB-0E9F-3B3F-BA103F3706CD}"/>
              </a:ext>
            </a:extLst>
          </p:cNvPr>
          <p:cNvSpPr txBox="1"/>
          <p:nvPr/>
        </p:nvSpPr>
        <p:spPr>
          <a:xfrm>
            <a:off x="711553" y="1322356"/>
            <a:ext cx="6979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화재 안전 노래</a:t>
            </a:r>
            <a:r>
              <a:rPr lang="ko-KR" altLang="en-US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를 함께 불러봅시다</a:t>
            </a:r>
            <a:r>
              <a:rPr lang="en-US" altLang="ko-KR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.</a:t>
            </a:r>
            <a:endParaRPr lang="ko-KR" altLang="en-US" sz="3200" b="1" dirty="0"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7">
            <a:hlinkClick r:id="rId3"/>
            <a:extLst>
              <a:ext uri="{FF2B5EF4-FFF2-40B4-BE49-F238E27FC236}">
                <a16:creationId xmlns:a16="http://schemas.microsoft.com/office/drawing/2014/main" xmlns="" id="{CCECFF3A-A6E8-204B-C277-8FB1F23352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305" y="1317137"/>
            <a:ext cx="521423" cy="5382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742752A-A1D8-567B-5424-4D6440D18E94}"/>
              </a:ext>
            </a:extLst>
          </p:cNvPr>
          <p:cNvSpPr txBox="1"/>
          <p:nvPr/>
        </p:nvSpPr>
        <p:spPr>
          <a:xfrm>
            <a:off x="10037851" y="1486048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pc="-150" dirty="0"/>
              <a:t>2</a:t>
            </a:r>
            <a:r>
              <a:rPr lang="ko-KR" altLang="en-US" spc="-150" dirty="0"/>
              <a:t>분▶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6D2C045E-1AF8-2FBB-9673-85A5E60DCA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8" t="9499" r="-1" b="18515"/>
          <a:stretch/>
        </p:blipFill>
        <p:spPr>
          <a:xfrm>
            <a:off x="2645295" y="2206914"/>
            <a:ext cx="6901409" cy="448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09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86760" y="2660070"/>
              <a:ext cx="1389771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학습 </a:t>
              </a:r>
              <a:r>
                <a:rPr lang="en-US" altLang="ko-KR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01</a:t>
              </a:r>
              <a:endParaRPr lang="ko-KR" altLang="en-US" sz="3600" b="1" spc="-150" dirty="0">
                <a:ln w="15875" cap="rnd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algn="ctr" rotWithShape="0">
                    <a:prstClr val="black">
                      <a:alpha val="20000"/>
                    </a:prst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화재</a:t>
            </a:r>
            <a:r>
              <a:rPr lang="en-US" altLang="ko-KR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 </a:t>
            </a:r>
            <a:r>
              <a:rPr lang="ko-KR" altLang="en-US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안전</a:t>
            </a:r>
            <a:r>
              <a:rPr lang="ko-KR" altLang="en-US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은 왜 중요할까요</a:t>
            </a:r>
            <a:r>
              <a:rPr lang="en-US" altLang="ko-KR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?</a:t>
            </a:r>
            <a:endParaRPr lang="ko-KR" altLang="en-US" sz="3200" b="1" dirty="0"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389" y="6006636"/>
            <a:ext cx="10845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ko-KR" altLang="en-US" sz="2400" b="1" spc="-100" dirty="0">
                <a:solidFill>
                  <a:srgbClr val="FF0000"/>
                </a:solidFill>
                <a:latin typeface="SUITE" pitchFamily="50" charset="-127"/>
                <a:ea typeface="SUITE" pitchFamily="50" charset="-127"/>
              </a:rPr>
              <a:t>화재 안전 수칙</a:t>
            </a:r>
            <a:r>
              <a:rPr lang="ko-KR" altLang="en-US" sz="2400" b="1" spc="-100" dirty="0">
                <a:solidFill>
                  <a:srgbClr val="0189FF"/>
                </a:solidFill>
                <a:latin typeface="SUITE" pitchFamily="50" charset="-127"/>
                <a:ea typeface="SUITE" pitchFamily="50" charset="-127"/>
              </a:rPr>
              <a:t>을 잘 지켜 위험한 화재 사고로부터 우리의 생명을 안전하게 지켜야 해요</a:t>
            </a: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A0063974-A8D7-8C7B-2E96-00E18FDCD00E}"/>
              </a:ext>
            </a:extLst>
          </p:cNvPr>
          <p:cNvGrpSpPr/>
          <p:nvPr/>
        </p:nvGrpSpPr>
        <p:grpSpPr>
          <a:xfrm>
            <a:off x="654050" y="2873719"/>
            <a:ext cx="3478372" cy="2974383"/>
            <a:chOff x="654050" y="1976486"/>
            <a:chExt cx="3478372" cy="2974383"/>
          </a:xfrm>
        </p:grpSpPr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xmlns="" id="{5A3C915A-0A59-6D61-8BA1-7707B1591CA9}"/>
                </a:ext>
              </a:extLst>
            </p:cNvPr>
            <p:cNvSpPr/>
            <p:nvPr/>
          </p:nvSpPr>
          <p:spPr>
            <a:xfrm>
              <a:off x="654050" y="2253558"/>
              <a:ext cx="3478372" cy="260489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xmlns="" id="{7BEC0AA8-1C0A-ACC3-C6BD-FA2D20390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900" b="83913" l="320" r="37849">
                          <a14:foregroundMark x1="20595" y1="55174" x2="21876" y2="59458"/>
                          <a14:foregroundMark x1="36568" y1="64753" x2="30938" y2="66289"/>
                          <a14:foregroundMark x1="20549" y1="83953" x2="22014" y2="77082"/>
                          <a14:foregroundMark x1="25950" y1="83670" x2="24760" y2="78537"/>
                          <a14:foregroundMark x1="24165" y1="67300" x2="27140" y2="60105"/>
                          <a14:foregroundMark x1="27140" y1="60105" x2="25858" y2="66977"/>
                          <a14:foregroundMark x1="25858" y1="66977" x2="25492" y2="65602"/>
                          <a14:foregroundMark x1="35652" y1="63056" x2="34005" y2="64875"/>
                          <a14:foregroundMark x1="13867" y1="84155" x2="7231" y2="83791"/>
                          <a14:foregroundMark x1="7231" y1="83791" x2="2334" y2="77122"/>
                          <a14:foregroundMark x1="2334" y1="77122" x2="3661" y2="63824"/>
                          <a14:foregroundMark x1="3661" y1="63824" x2="5812" y2="57761"/>
                          <a14:foregroundMark x1="5812" y1="57761" x2="8055" y2="66168"/>
                          <a14:foregroundMark x1="22105" y1="69685" x2="18993" y2="76597"/>
                          <a14:foregroundMark x1="18993" y1="76597" x2="25034" y2="71261"/>
                          <a14:foregroundMark x1="25034" y1="71261" x2="23890" y2="68432"/>
                          <a14:foregroundMark x1="26590" y1="61803" x2="28330" y2="61803"/>
                          <a14:foregroundMark x1="24439" y1="61520" x2="31030" y2="61601"/>
                          <a14:foregroundMark x1="31030" y1="61601" x2="24943" y2="61439"/>
                          <a14:foregroundMark x1="31396" y1="60590" x2="31579" y2="60146"/>
                          <a14:foregroundMark x1="22380" y1="55012" x2="22380" y2="58003"/>
                          <a14:foregroundMark x1="36979" y1="63783" x2="35286" y2="64430"/>
                          <a14:foregroundMark x1="1739" y1="65521" x2="549" y2="83226"/>
                          <a14:foregroundMark x1="549" y1="83226" x2="2334" y2="65279"/>
                          <a14:foregroundMark x1="2334" y1="65279" x2="1373" y2="64309"/>
                          <a14:foregroundMark x1="21007" y1="65117" x2="21373" y2="58973"/>
                          <a14:foregroundMark x1="21373" y1="58973" x2="23021" y2="66572"/>
                          <a14:foregroundMark x1="23021" y1="66572" x2="22197" y2="58690"/>
                          <a14:foregroundMark x1="1098" y1="62167" x2="1876" y2="63096"/>
                          <a14:foregroundMark x1="366" y1="83104" x2="641" y2="81447"/>
                          <a14:foregroundMark x1="3753" y1="67300" x2="4348" y2="82134"/>
                          <a14:foregroundMark x1="4348" y1="82134" x2="11213" y2="83104"/>
                          <a14:foregroundMark x1="11213" y1="83104" x2="15652" y2="77041"/>
                          <a14:foregroundMark x1="15652" y1="77041" x2="15652" y2="70655"/>
                          <a14:foregroundMark x1="15652" y1="70655" x2="11899" y2="65562"/>
                          <a14:foregroundMark x1="11899" y1="65562" x2="11030" y2="58529"/>
                          <a14:foregroundMark x1="11030" y1="58529" x2="4943" y2="56225"/>
                          <a14:foregroundMark x1="4943" y1="56225" x2="3158" y2="61843"/>
                          <a14:foregroundMark x1="3158" y1="61843" x2="3616" y2="68189"/>
                          <a14:foregroundMark x1="5904" y1="68917" x2="5904" y2="81002"/>
                          <a14:foregroundMark x1="5904" y1="81002" x2="10984" y2="70291"/>
                          <a14:foregroundMark x1="10984" y1="70291" x2="7002" y2="76273"/>
                          <a14:foregroundMark x1="7002" y1="76273" x2="12723" y2="71019"/>
                          <a14:foregroundMark x1="12723" y1="71019" x2="13410" y2="79103"/>
                          <a14:foregroundMark x1="13410" y1="79103" x2="11121" y2="70372"/>
                          <a14:foregroundMark x1="11121" y1="70372" x2="6453" y2="68068"/>
                          <a14:foregroundMark x1="10389" y1="75141" x2="7231" y2="81002"/>
                          <a14:foregroundMark x1="7231" y1="81002" x2="12494" y2="76920"/>
                          <a14:foregroundMark x1="12494" y1="76920" x2="11304" y2="74293"/>
                          <a14:foregroundMark x1="10801" y1="60954" x2="13181" y2="61439"/>
                          <a14:foregroundMark x1="9703" y1="62975" x2="2883" y2="63622"/>
                          <a14:foregroundMark x1="2883" y1="63622" x2="4943" y2="65360"/>
                          <a14:foregroundMark x1="37849" y1="64753" x2="36796" y2="651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177" r="58536" b="13858"/>
            <a:stretch/>
          </p:blipFill>
          <p:spPr>
            <a:xfrm>
              <a:off x="1091561" y="1976486"/>
              <a:ext cx="2869167" cy="2974383"/>
            </a:xfrm>
            <a:prstGeom prst="rect">
              <a:avLst/>
            </a:prstGeom>
          </p:spPr>
        </p:pic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xmlns="" id="{CAE10849-BA35-FB05-A085-5D18E87588E4}"/>
              </a:ext>
            </a:extLst>
          </p:cNvPr>
          <p:cNvGrpSpPr/>
          <p:nvPr/>
        </p:nvGrpSpPr>
        <p:grpSpPr>
          <a:xfrm>
            <a:off x="4300116" y="3150791"/>
            <a:ext cx="3624080" cy="2604892"/>
            <a:chOff x="4300116" y="2253558"/>
            <a:chExt cx="3624080" cy="2604892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xmlns="" id="{819514B3-6E4D-4D5D-ACEF-EEC57E8341D4}"/>
                </a:ext>
              </a:extLst>
            </p:cNvPr>
            <p:cNvSpPr/>
            <p:nvPr/>
          </p:nvSpPr>
          <p:spPr>
            <a:xfrm>
              <a:off x="4356814" y="2253558"/>
              <a:ext cx="3478372" cy="260489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0AB693E6-AF72-1F2F-EB0E-89BFB621E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121" b="100000" l="38802" r="96077">
                          <a14:foregroundMark x1="40157" y1="90491" x2="47004" y2="92317"/>
                          <a14:foregroundMark x1="64979" y1="81108" x2="67689" y2="79471"/>
                          <a14:foregroundMark x1="68260" y1="80164" x2="68830" y2="76700"/>
                          <a14:foregroundMark x1="52568" y1="96977" x2="52568" y2="91373"/>
                          <a14:foregroundMark x1="52996" y1="97922" x2="52710" y2="94458"/>
                          <a14:foregroundMark x1="80029" y1="72166" x2="74180" y2="89043"/>
                          <a14:foregroundMark x1="74037" y1="92191" x2="81241" y2="94899"/>
                          <a14:foregroundMark x1="67261" y1="95466" x2="73110" y2="95907"/>
                          <a14:foregroundMark x1="67190" y1="97103" x2="71184" y2="96537"/>
                          <a14:foregroundMark x1="80456" y1="90995" x2="78531" y2="88350"/>
                          <a14:foregroundMark x1="84665" y1="75126" x2="79743" y2="80856"/>
                          <a14:foregroundMark x1="51569" y1="97670" x2="54422" y2="97733"/>
                          <a14:foregroundMark x1="82382" y1="86650" x2="76748" y2="86650"/>
                          <a14:foregroundMark x1="57061" y1="66121" x2="49643" y2="66751"/>
                          <a14:foregroundMark x1="55706" y1="69521" x2="50428" y2="88791"/>
                          <a14:foregroundMark x1="48431" y1="72733" x2="58203" y2="72859"/>
                          <a14:foregroundMark x1="40799" y1="89547" x2="38802" y2="91688"/>
                          <a14:foregroundMark x1="47860" y1="71033" x2="49001" y2="73489"/>
                          <a14:foregroundMark x1="40942" y1="88854" x2="39515" y2="91247"/>
                          <a14:foregroundMark x1="62268" y1="81360" x2="64622" y2="78778"/>
                          <a14:foregroundMark x1="67974" y1="76700" x2="66405" y2="79534"/>
                          <a14:foregroundMark x1="69686" y1="77456" x2="68188" y2="79471"/>
                          <a14:foregroundMark x1="54993" y1="98237" x2="53210" y2="97985"/>
                          <a14:foregroundMark x1="54922" y1="97922" x2="53495" y2="97733"/>
                          <a14:foregroundMark x1="88802" y1="87091" x2="83452" y2="86839"/>
                          <a14:foregroundMark x1="90728" y1="85705" x2="86234" y2="85705"/>
                          <a14:foregroundMark x1="90514" y1="87154" x2="85592" y2="87154"/>
                          <a14:foregroundMark x1="89087" y1="77204" x2="88160" y2="79282"/>
                          <a14:foregroundMark x1="95221" y1="79471" x2="93723" y2="80353"/>
                          <a14:foregroundMark x1="93010" y1="81927" x2="95078" y2="81612"/>
                          <a14:foregroundMark x1="91583" y1="82368" x2="93866" y2="81864"/>
                          <a14:foregroundMark x1="88374" y1="82494" x2="91155" y2="78778"/>
                          <a14:foregroundMark x1="89586" y1="75945" x2="87732" y2="79597"/>
                          <a14:foregroundMark x1="96077" y1="79219" x2="93581" y2="80164"/>
                          <a14:foregroundMark x1="93295" y1="84950" x2="93581" y2="90554"/>
                          <a14:foregroundMark x1="95078" y1="90428" x2="95435" y2="850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1" t="63420"/>
            <a:stretch/>
          </p:blipFill>
          <p:spPr>
            <a:xfrm>
              <a:off x="4300116" y="2445697"/>
              <a:ext cx="3624080" cy="2412753"/>
            </a:xfrm>
            <a:prstGeom prst="rect">
              <a:avLst/>
            </a:prstGeom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xmlns="" id="{CE034B8D-22FF-3C55-B601-80D7C80B7E45}"/>
              </a:ext>
            </a:extLst>
          </p:cNvPr>
          <p:cNvGrpSpPr/>
          <p:nvPr/>
        </p:nvGrpSpPr>
        <p:grpSpPr>
          <a:xfrm>
            <a:off x="8059578" y="3150791"/>
            <a:ext cx="3702763" cy="2766416"/>
            <a:chOff x="8059578" y="2253558"/>
            <a:chExt cx="3702763" cy="2766416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xmlns="" id="{3CD83E96-A91B-F88B-C0EE-94B08FBE2717}"/>
                </a:ext>
              </a:extLst>
            </p:cNvPr>
            <p:cNvSpPr/>
            <p:nvPr/>
          </p:nvSpPr>
          <p:spPr>
            <a:xfrm>
              <a:off x="8059578" y="2253558"/>
              <a:ext cx="3478372" cy="260489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xmlns="" id="{09E00178-0141-3C3C-274F-C6FEF954A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426" b="58239" l="25476" r="47915">
                          <a14:foregroundMark x1="27697" y1="50969" x2="28060" y2="48061"/>
                          <a14:foregroundMark x1="28060" y1="48061" x2="30508" y2="46284"/>
                          <a14:foregroundMark x1="30508" y1="46284" x2="33545" y2="47577"/>
                          <a14:foregroundMark x1="33545" y1="47577" x2="33772" y2="50283"/>
                          <a14:foregroundMark x1="33772" y1="50283" x2="35222" y2="53150"/>
                          <a14:foregroundMark x1="35222" y1="53150" x2="37806" y2="51616"/>
                          <a14:foregroundMark x1="37806" y1="51616" x2="35630" y2="54160"/>
                          <a14:foregroundMark x1="35630" y1="54160" x2="32956" y2="52625"/>
                          <a14:foregroundMark x1="32956" y1="52625" x2="31052" y2="54927"/>
                          <a14:foregroundMark x1="31052" y1="54927" x2="27924" y2="55210"/>
                          <a14:foregroundMark x1="27924" y1="55210" x2="25521" y2="57310"/>
                          <a14:foregroundMark x1="25521" y1="57310" x2="26111" y2="54443"/>
                          <a14:foregroundMark x1="26111" y1="54443" x2="28015" y2="51898"/>
                          <a14:foregroundMark x1="28015" y1="51898" x2="28377" y2="49879"/>
                          <a14:foregroundMark x1="27833" y1="55574" x2="30326" y2="57310"/>
                          <a14:foregroundMark x1="30326" y1="57310" x2="28513" y2="54887"/>
                          <a14:foregroundMark x1="28513" y1="54887" x2="28060" y2="54847"/>
                          <a14:foregroundMark x1="39347" y1="52746" x2="42430" y2="53675"/>
                          <a14:foregroundMark x1="42430" y1="53675" x2="42702" y2="53595"/>
                          <a14:foregroundMark x1="43382" y1="44548" x2="42520" y2="44426"/>
                          <a14:foregroundMark x1="42435" y1="47656" x2="42435" y2="50985"/>
                          <a14:foregroundMark x1="39633" y1="50374" x2="41127" y2="50624"/>
                          <a14:foregroundMark x1="38948" y1="54008" x2="39913" y2="538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94" t="42835" r="49278" b="39962"/>
            <a:stretch/>
          </p:blipFill>
          <p:spPr>
            <a:xfrm>
              <a:off x="8091890" y="2445697"/>
              <a:ext cx="3670451" cy="257427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C319DF-1C19-6FD9-04E8-B3C6683A34E3}"/>
              </a:ext>
            </a:extLst>
          </p:cNvPr>
          <p:cNvSpPr txBox="1"/>
          <p:nvPr/>
        </p:nvSpPr>
        <p:spPr>
          <a:xfrm>
            <a:off x="654050" y="2099270"/>
            <a:ext cx="108839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ts val="3200"/>
              </a:lnSpc>
            </a:pPr>
            <a:r>
              <a:rPr lang="ko-KR" altLang="en-US" sz="2400" dirty="0">
                <a:latin typeface="SUITE" pitchFamily="2" charset="-127"/>
                <a:ea typeface="SUITE" pitchFamily="2" charset="-127"/>
              </a:rPr>
              <a:t>불은 우리 생활에 편리함을 주지만</a:t>
            </a:r>
            <a:r>
              <a:rPr lang="en-US" altLang="ko-KR" sz="2400" dirty="0">
                <a:latin typeface="SUITE" pitchFamily="2" charset="-127"/>
                <a:ea typeface="SUITE" pitchFamily="2" charset="-127"/>
              </a:rPr>
              <a:t>,</a:t>
            </a:r>
          </a:p>
          <a:p>
            <a:pPr algn="ctr" fontAlgn="base">
              <a:lnSpc>
                <a:spcPts val="3200"/>
              </a:lnSpc>
            </a:pPr>
            <a:r>
              <a:rPr lang="ko-KR" altLang="en-US" sz="2400" dirty="0">
                <a:latin typeface="SUITE" pitchFamily="2" charset="-127"/>
                <a:ea typeface="SUITE" pitchFamily="2" charset="-127"/>
              </a:rPr>
              <a:t>예상하지 못한 상황에서 여러 화재 사고가 일어날 수도 있어요</a:t>
            </a:r>
            <a:r>
              <a:rPr lang="en-US" altLang="ko-KR" sz="2400" dirty="0">
                <a:latin typeface="SUITE" pitchFamily="2" charset="-127"/>
                <a:ea typeface="SUITE" pitchFamily="2" charset="-127"/>
              </a:rPr>
              <a:t>.</a:t>
            </a:r>
            <a:endParaRPr lang="ko-KR" altLang="en-US" sz="2400" dirty="0">
              <a:latin typeface="SUITE" pitchFamily="2" charset="-127"/>
              <a:ea typeface="SUITE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37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65783" y="2660070"/>
              <a:ext cx="1431730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학습 </a:t>
              </a:r>
              <a:r>
                <a:rPr lang="en-US" altLang="ko-KR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02</a:t>
              </a:r>
              <a:endParaRPr lang="ko-KR" altLang="en-US" sz="3600" b="1" spc="-150" dirty="0">
                <a:ln w="15875" cap="rnd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algn="ctr" rotWithShape="0">
                    <a:prstClr val="black">
                      <a:alpha val="20000"/>
                    </a:prstClr>
                  </a:outerShdw>
                </a:effectLst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화재</a:t>
            </a:r>
            <a:r>
              <a:rPr lang="ko-KR" altLang="en-US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를 예방해요</a:t>
            </a: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87598" y="2170949"/>
            <a:ext cx="9047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/>
            <a:r>
              <a:rPr lang="ko-KR" altLang="en-US" sz="2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동영상을 보며 불을 사용할 때 지켜야 할 안전 수칙을 알아봅시다</a:t>
            </a:r>
            <a:r>
              <a:rPr lang="en-US" altLang="ko-KR" sz="2800" dirty="0">
                <a:latin typeface="ONE 모바일POP" panose="00000500000000000000" pitchFamily="2" charset="-127"/>
                <a:ea typeface="ONE 모바일POP" panose="00000500000000000000" pitchFamily="2" charset="-127"/>
              </a:rPr>
              <a:t>.</a:t>
            </a:r>
            <a:endParaRPr lang="ko-KR" altLang="en-US" sz="2800" dirty="0"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</p:txBody>
      </p:sp>
      <p:pic>
        <p:nvPicPr>
          <p:cNvPr id="27" name="그림 26">
            <a:hlinkClick r:id="rId3"/>
            <a:extLst>
              <a:ext uri="{FF2B5EF4-FFF2-40B4-BE49-F238E27FC236}">
                <a16:creationId xmlns:a16="http://schemas.microsoft.com/office/drawing/2014/main" xmlns="" id="{CCECFF3A-A6E8-204B-C277-8FB1F23352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305" y="1317137"/>
            <a:ext cx="521423" cy="5382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742752A-A1D8-567B-5424-4D6440D18E94}"/>
              </a:ext>
            </a:extLst>
          </p:cNvPr>
          <p:cNvSpPr txBox="1"/>
          <p:nvPr/>
        </p:nvSpPr>
        <p:spPr>
          <a:xfrm>
            <a:off x="9635129" y="1486048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pc="-150" dirty="0"/>
              <a:t>2</a:t>
            </a:r>
            <a:r>
              <a:rPr lang="ko-KR" altLang="en-US" spc="-150" dirty="0"/>
              <a:t>분 </a:t>
            </a:r>
            <a:r>
              <a:rPr lang="en-US" altLang="ko-KR" spc="-150" dirty="0"/>
              <a:t>30</a:t>
            </a:r>
            <a:r>
              <a:rPr lang="ko-KR" altLang="en-US" spc="-150" dirty="0"/>
              <a:t>초▶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F736533F-BD3D-EFCC-7BDD-403CF284F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533" y="2755312"/>
            <a:ext cx="6994255" cy="39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0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61424" y="2660070"/>
              <a:ext cx="1440446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학습 </a:t>
              </a:r>
              <a:r>
                <a:rPr lang="en-US" altLang="ko-KR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03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화재</a:t>
            </a:r>
            <a:r>
              <a:rPr lang="ko-KR" altLang="en-US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를 예방해요</a:t>
            </a:r>
            <a:r>
              <a:rPr lang="en-US" altLang="ko-KR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(1)</a:t>
            </a:r>
            <a:endParaRPr lang="ko-KR" altLang="en-US" sz="3200" b="1" dirty="0"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D2DC188B-DA3B-C465-CD91-1D904E3DED21}"/>
              </a:ext>
            </a:extLst>
          </p:cNvPr>
          <p:cNvGrpSpPr/>
          <p:nvPr/>
        </p:nvGrpSpPr>
        <p:grpSpPr>
          <a:xfrm>
            <a:off x="741680" y="2153919"/>
            <a:ext cx="3413760" cy="4362885"/>
            <a:chOff x="741680" y="2153919"/>
            <a:chExt cx="3413760" cy="4362885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xmlns="" id="{F6262ADE-CDC4-FE54-28AC-2033F07E9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1" r="8681" b="467"/>
            <a:stretch>
              <a:fillRect/>
            </a:stretch>
          </p:blipFill>
          <p:spPr>
            <a:xfrm>
              <a:off x="741680" y="2153919"/>
              <a:ext cx="3413760" cy="3381719"/>
            </a:xfrm>
            <a:custGeom>
              <a:avLst/>
              <a:gdLst>
                <a:gd name="connsiteX0" fmla="*/ 289306 w 3413760"/>
                <a:gd name="connsiteY0" fmla="*/ 0 h 3381719"/>
                <a:gd name="connsiteX1" fmla="*/ 3124454 w 3413760"/>
                <a:gd name="connsiteY1" fmla="*/ 0 h 3381719"/>
                <a:gd name="connsiteX2" fmla="*/ 3413760 w 3413760"/>
                <a:gd name="connsiteY2" fmla="*/ 289306 h 3381719"/>
                <a:gd name="connsiteX3" fmla="*/ 3413760 w 3413760"/>
                <a:gd name="connsiteY3" fmla="*/ 3092413 h 3381719"/>
                <a:gd name="connsiteX4" fmla="*/ 3124454 w 3413760"/>
                <a:gd name="connsiteY4" fmla="*/ 3381719 h 3381719"/>
                <a:gd name="connsiteX5" fmla="*/ 289306 w 3413760"/>
                <a:gd name="connsiteY5" fmla="*/ 3381719 h 3381719"/>
                <a:gd name="connsiteX6" fmla="*/ 0 w 3413760"/>
                <a:gd name="connsiteY6" fmla="*/ 3092413 h 3381719"/>
                <a:gd name="connsiteX7" fmla="*/ 0 w 3413760"/>
                <a:gd name="connsiteY7" fmla="*/ 289306 h 3381719"/>
                <a:gd name="connsiteX8" fmla="*/ 289306 w 3413760"/>
                <a:gd name="connsiteY8" fmla="*/ 0 h 33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3760" h="3381719">
                  <a:moveTo>
                    <a:pt x="289306" y="0"/>
                  </a:moveTo>
                  <a:lnTo>
                    <a:pt x="3124454" y="0"/>
                  </a:lnTo>
                  <a:cubicBezTo>
                    <a:pt x="3284233" y="0"/>
                    <a:pt x="3413760" y="129527"/>
                    <a:pt x="3413760" y="289306"/>
                  </a:cubicBezTo>
                  <a:lnTo>
                    <a:pt x="3413760" y="3092413"/>
                  </a:lnTo>
                  <a:cubicBezTo>
                    <a:pt x="3413760" y="3252192"/>
                    <a:pt x="3284233" y="3381719"/>
                    <a:pt x="3124454" y="3381719"/>
                  </a:cubicBezTo>
                  <a:lnTo>
                    <a:pt x="289306" y="3381719"/>
                  </a:lnTo>
                  <a:cubicBezTo>
                    <a:pt x="129527" y="3381719"/>
                    <a:pt x="0" y="3252192"/>
                    <a:pt x="0" y="3092413"/>
                  </a:cubicBezTo>
                  <a:lnTo>
                    <a:pt x="0" y="289306"/>
                  </a:lnTo>
                  <a:cubicBezTo>
                    <a:pt x="0" y="129527"/>
                    <a:pt x="129527" y="0"/>
                    <a:pt x="289306" y="0"/>
                  </a:cubicBezTo>
                  <a:close/>
                </a:path>
              </a:pathLst>
            </a:custGeom>
          </p:spPr>
        </p:pic>
        <p:sp>
          <p:nvSpPr>
            <p:cNvPr id="18" name="TextBox 17"/>
            <p:cNvSpPr txBox="1"/>
            <p:nvPr/>
          </p:nvSpPr>
          <p:spPr>
            <a:xfrm>
              <a:off x="1125922" y="5808918"/>
              <a:ext cx="26452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fontAlgn="base"/>
              <a:r>
                <a:rPr lang="ko-KR" altLang="en-US" sz="2000" dirty="0">
                  <a:latin typeface="SUITE" pitchFamily="50" charset="-127"/>
                  <a:ea typeface="SUITE" pitchFamily="50" charset="-127"/>
                </a:rPr>
                <a:t>한 콘센트에 </a:t>
              </a:r>
              <a:r>
                <a:rPr lang="ko-KR" altLang="en-US" sz="2000" b="1" dirty="0">
                  <a:latin typeface="SUITE" pitchFamily="50" charset="-127"/>
                  <a:ea typeface="SUITE" pitchFamily="50" charset="-127"/>
                </a:rPr>
                <a:t>여러 개의</a:t>
              </a:r>
              <a:endParaRPr lang="en-US" altLang="ko-KR" sz="2000" b="1" dirty="0">
                <a:latin typeface="SUITE" pitchFamily="50" charset="-127"/>
                <a:ea typeface="SUITE" pitchFamily="50" charset="-127"/>
              </a:endParaRPr>
            </a:p>
            <a:p>
              <a:pPr lvl="0" algn="ctr" fontAlgn="base"/>
              <a:r>
                <a:rPr lang="ko-KR" altLang="en-US" sz="2000" b="1" dirty="0">
                  <a:latin typeface="SUITE" pitchFamily="50" charset="-127"/>
                  <a:ea typeface="SUITE" pitchFamily="50" charset="-127"/>
                </a:rPr>
                <a:t>전기 기구를 꽂지 않아요</a:t>
              </a:r>
              <a:r>
                <a:rPr lang="en-US" altLang="ko-KR" sz="2000" b="1" dirty="0">
                  <a:latin typeface="SUITE" pitchFamily="50" charset="-127"/>
                  <a:ea typeface="SUITE" pitchFamily="50" charset="-127"/>
                </a:rPr>
                <a:t>.</a:t>
              </a:r>
              <a:endParaRPr lang="ko-KR" altLang="en-US" sz="2000" b="1" dirty="0">
                <a:latin typeface="SUITE" pitchFamily="50" charset="-127"/>
                <a:ea typeface="SUITE" pitchFamily="50" charset="-127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xmlns="" id="{7120CCD6-0729-AEF4-8362-6ED7D9E59F9A}"/>
              </a:ext>
            </a:extLst>
          </p:cNvPr>
          <p:cNvGrpSpPr/>
          <p:nvPr/>
        </p:nvGrpSpPr>
        <p:grpSpPr>
          <a:xfrm>
            <a:off x="8036560" y="2153919"/>
            <a:ext cx="3413760" cy="4362886"/>
            <a:chOff x="8036560" y="2153919"/>
            <a:chExt cx="3413760" cy="4362886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xmlns="" id="{CD6E1148-3802-C779-6914-420185D66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9" t="4390" r="6477"/>
            <a:stretch>
              <a:fillRect/>
            </a:stretch>
          </p:blipFill>
          <p:spPr>
            <a:xfrm>
              <a:off x="8036560" y="2153919"/>
              <a:ext cx="3413760" cy="3381716"/>
            </a:xfrm>
            <a:custGeom>
              <a:avLst/>
              <a:gdLst>
                <a:gd name="connsiteX0" fmla="*/ 289306 w 3413760"/>
                <a:gd name="connsiteY0" fmla="*/ 0 h 3381716"/>
                <a:gd name="connsiteX1" fmla="*/ 3124454 w 3413760"/>
                <a:gd name="connsiteY1" fmla="*/ 0 h 3381716"/>
                <a:gd name="connsiteX2" fmla="*/ 3413760 w 3413760"/>
                <a:gd name="connsiteY2" fmla="*/ 289306 h 3381716"/>
                <a:gd name="connsiteX3" fmla="*/ 3413760 w 3413760"/>
                <a:gd name="connsiteY3" fmla="*/ 3092413 h 3381716"/>
                <a:gd name="connsiteX4" fmla="*/ 3182759 w 3413760"/>
                <a:gd name="connsiteY4" fmla="*/ 3375842 h 3381716"/>
                <a:gd name="connsiteX5" fmla="*/ 3124484 w 3413760"/>
                <a:gd name="connsiteY5" fmla="*/ 3381716 h 3381716"/>
                <a:gd name="connsiteX6" fmla="*/ 289277 w 3413760"/>
                <a:gd name="connsiteY6" fmla="*/ 3381716 h 3381716"/>
                <a:gd name="connsiteX7" fmla="*/ 231001 w 3413760"/>
                <a:gd name="connsiteY7" fmla="*/ 3375842 h 3381716"/>
                <a:gd name="connsiteX8" fmla="*/ 0 w 3413760"/>
                <a:gd name="connsiteY8" fmla="*/ 3092413 h 3381716"/>
                <a:gd name="connsiteX9" fmla="*/ 0 w 3413760"/>
                <a:gd name="connsiteY9" fmla="*/ 289306 h 3381716"/>
                <a:gd name="connsiteX10" fmla="*/ 289306 w 3413760"/>
                <a:gd name="connsiteY10" fmla="*/ 0 h 3381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3760" h="3381716">
                  <a:moveTo>
                    <a:pt x="289306" y="0"/>
                  </a:moveTo>
                  <a:lnTo>
                    <a:pt x="3124454" y="0"/>
                  </a:lnTo>
                  <a:cubicBezTo>
                    <a:pt x="3284233" y="0"/>
                    <a:pt x="3413760" y="129527"/>
                    <a:pt x="3413760" y="289306"/>
                  </a:cubicBezTo>
                  <a:lnTo>
                    <a:pt x="3413760" y="3092413"/>
                  </a:lnTo>
                  <a:cubicBezTo>
                    <a:pt x="3413760" y="3232220"/>
                    <a:pt x="3314591" y="3348865"/>
                    <a:pt x="3182759" y="3375842"/>
                  </a:cubicBezTo>
                  <a:lnTo>
                    <a:pt x="3124484" y="3381716"/>
                  </a:lnTo>
                  <a:lnTo>
                    <a:pt x="289277" y="3381716"/>
                  </a:lnTo>
                  <a:lnTo>
                    <a:pt x="231001" y="3375842"/>
                  </a:lnTo>
                  <a:cubicBezTo>
                    <a:pt x="99169" y="3348865"/>
                    <a:pt x="0" y="3232220"/>
                    <a:pt x="0" y="3092413"/>
                  </a:cubicBezTo>
                  <a:lnTo>
                    <a:pt x="0" y="289306"/>
                  </a:lnTo>
                  <a:cubicBezTo>
                    <a:pt x="0" y="129527"/>
                    <a:pt x="129527" y="0"/>
                    <a:pt x="289306" y="0"/>
                  </a:cubicBezTo>
                  <a:close/>
                </a:path>
              </a:pathLst>
            </a:custGeom>
          </p:spPr>
        </p:pic>
        <p:sp>
          <p:nvSpPr>
            <p:cNvPr id="34" name="TextBox 33"/>
            <p:cNvSpPr txBox="1"/>
            <p:nvPr/>
          </p:nvSpPr>
          <p:spPr>
            <a:xfrm>
              <a:off x="8234854" y="5808919"/>
              <a:ext cx="30171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000" dirty="0">
                  <a:latin typeface="SUITE" pitchFamily="50" charset="-127"/>
                  <a:ea typeface="SUITE" pitchFamily="50" charset="-127"/>
                </a:rPr>
                <a:t>난로</a:t>
              </a:r>
              <a:r>
                <a:rPr lang="en-US" altLang="ko-KR" sz="2000" dirty="0">
                  <a:latin typeface="SUITE" pitchFamily="50" charset="-127"/>
                  <a:ea typeface="SUITE" pitchFamily="50" charset="-127"/>
                </a:rPr>
                <a:t>, </a:t>
              </a:r>
              <a:r>
                <a:rPr lang="ko-KR" altLang="en-US" sz="2000" dirty="0">
                  <a:latin typeface="SUITE" pitchFamily="50" charset="-127"/>
                  <a:ea typeface="SUITE" pitchFamily="50" charset="-127"/>
                </a:rPr>
                <a:t>다리미 등 전열기구</a:t>
              </a:r>
              <a:endParaRPr lang="en-US" altLang="ko-KR" sz="2000" dirty="0">
                <a:latin typeface="SUITE" pitchFamily="50" charset="-127"/>
                <a:ea typeface="SUITE" pitchFamily="50" charset="-127"/>
              </a:endParaRPr>
            </a:p>
            <a:p>
              <a:pPr algn="ctr"/>
              <a:r>
                <a:rPr lang="ko-KR" altLang="en-US" sz="2000" b="1" dirty="0">
                  <a:latin typeface="SUITE" pitchFamily="50" charset="-127"/>
                  <a:ea typeface="SUITE" pitchFamily="50" charset="-127"/>
                </a:rPr>
                <a:t>근처에서 장난을 치지 않아요</a:t>
              </a: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xmlns="" id="{C88B955C-6D45-2D08-C232-8B0801EC7ED6}"/>
              </a:ext>
            </a:extLst>
          </p:cNvPr>
          <p:cNvGrpSpPr/>
          <p:nvPr/>
        </p:nvGrpSpPr>
        <p:grpSpPr>
          <a:xfrm>
            <a:off x="4389120" y="2153919"/>
            <a:ext cx="3419642" cy="4370443"/>
            <a:chOff x="4389120" y="2153919"/>
            <a:chExt cx="3419642" cy="4370443"/>
          </a:xfrm>
        </p:grpSpPr>
        <p:sp>
          <p:nvSpPr>
            <p:cNvPr id="30" name="TextBox 29"/>
            <p:cNvSpPr txBox="1"/>
            <p:nvPr/>
          </p:nvSpPr>
          <p:spPr>
            <a:xfrm>
              <a:off x="5040159" y="5816476"/>
              <a:ext cx="20730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000" dirty="0" err="1">
                  <a:latin typeface="SUITE" pitchFamily="50" charset="-127"/>
                  <a:ea typeface="SUITE" pitchFamily="50" charset="-127"/>
                </a:rPr>
                <a:t>안쓰는</a:t>
              </a:r>
              <a:r>
                <a:rPr lang="ko-KR" altLang="en-US" sz="2000" dirty="0">
                  <a:latin typeface="SUITE" pitchFamily="50" charset="-127"/>
                  <a:ea typeface="SUITE" pitchFamily="50" charset="-127"/>
                </a:rPr>
                <a:t> 전기 제품은</a:t>
              </a:r>
              <a:endParaRPr lang="en-US" altLang="ko-KR" sz="2000" dirty="0">
                <a:latin typeface="SUITE" pitchFamily="50" charset="-127"/>
                <a:ea typeface="SUITE" pitchFamily="50" charset="-127"/>
              </a:endParaRPr>
            </a:p>
            <a:p>
              <a:pPr algn="ctr"/>
              <a:r>
                <a:rPr lang="ko-KR" altLang="en-US" sz="2000" b="1" dirty="0">
                  <a:latin typeface="SUITE" pitchFamily="50" charset="-127"/>
                  <a:ea typeface="SUITE" pitchFamily="50" charset="-127"/>
                </a:rPr>
                <a:t>코드를 뽑아요</a:t>
              </a:r>
            </a:p>
          </p:txBody>
        </p:sp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xmlns="" id="{779FF092-F7CD-DEF1-004D-0575121AA521}"/>
                </a:ext>
              </a:extLst>
            </p:cNvPr>
            <p:cNvSpPr/>
            <p:nvPr/>
          </p:nvSpPr>
          <p:spPr>
            <a:xfrm>
              <a:off x="4389120" y="2153919"/>
              <a:ext cx="3413760" cy="3381719"/>
            </a:xfrm>
            <a:prstGeom prst="roundRect">
              <a:avLst>
                <a:gd name="adj" fmla="val 855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SUITE" pitchFamily="50" charset="-127"/>
                <a:ea typeface="SUITE" pitchFamily="50" charset="-127"/>
              </a:endParaRPr>
            </a:p>
          </p:txBody>
        </p: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xmlns="" id="{ABA4C3A8-17AA-5BD3-2B7E-C71207283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9120" y="2755312"/>
              <a:ext cx="3419642" cy="23063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860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84A9208D-1B14-21C4-677F-F9134E967F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6" r="15008"/>
          <a:stretch>
            <a:fillRect/>
          </a:stretch>
        </p:blipFill>
        <p:spPr>
          <a:xfrm>
            <a:off x="4389120" y="2153920"/>
            <a:ext cx="3413760" cy="3379042"/>
          </a:xfrm>
          <a:custGeom>
            <a:avLst/>
            <a:gdLst>
              <a:gd name="connsiteX0" fmla="*/ 289296 w 3413760"/>
              <a:gd name="connsiteY0" fmla="*/ 0 h 3379042"/>
              <a:gd name="connsiteX1" fmla="*/ 3124464 w 3413760"/>
              <a:gd name="connsiteY1" fmla="*/ 0 h 3379042"/>
              <a:gd name="connsiteX2" fmla="*/ 3182759 w 3413760"/>
              <a:gd name="connsiteY2" fmla="*/ 5877 h 3379042"/>
              <a:gd name="connsiteX3" fmla="*/ 3413760 w 3413760"/>
              <a:gd name="connsiteY3" fmla="*/ 289305 h 3379042"/>
              <a:gd name="connsiteX4" fmla="*/ 3413760 w 3413760"/>
              <a:gd name="connsiteY4" fmla="*/ 3092412 h 3379042"/>
              <a:gd name="connsiteX5" fmla="*/ 3182759 w 3413760"/>
              <a:gd name="connsiteY5" fmla="*/ 3375841 h 3379042"/>
              <a:gd name="connsiteX6" fmla="*/ 3151000 w 3413760"/>
              <a:gd name="connsiteY6" fmla="*/ 3379042 h 3379042"/>
              <a:gd name="connsiteX7" fmla="*/ 262761 w 3413760"/>
              <a:gd name="connsiteY7" fmla="*/ 3379042 h 3379042"/>
              <a:gd name="connsiteX8" fmla="*/ 231001 w 3413760"/>
              <a:gd name="connsiteY8" fmla="*/ 3375841 h 3379042"/>
              <a:gd name="connsiteX9" fmla="*/ 0 w 3413760"/>
              <a:gd name="connsiteY9" fmla="*/ 3092412 h 3379042"/>
              <a:gd name="connsiteX10" fmla="*/ 0 w 3413760"/>
              <a:gd name="connsiteY10" fmla="*/ 289305 h 3379042"/>
              <a:gd name="connsiteX11" fmla="*/ 231001 w 3413760"/>
              <a:gd name="connsiteY11" fmla="*/ 5877 h 337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13760" h="3379042">
                <a:moveTo>
                  <a:pt x="289296" y="0"/>
                </a:moveTo>
                <a:lnTo>
                  <a:pt x="3124464" y="0"/>
                </a:lnTo>
                <a:lnTo>
                  <a:pt x="3182759" y="5877"/>
                </a:lnTo>
                <a:cubicBezTo>
                  <a:pt x="3314591" y="32854"/>
                  <a:pt x="3413760" y="149499"/>
                  <a:pt x="3413760" y="289305"/>
                </a:cubicBezTo>
                <a:lnTo>
                  <a:pt x="3413760" y="3092412"/>
                </a:lnTo>
                <a:cubicBezTo>
                  <a:pt x="3413760" y="3232219"/>
                  <a:pt x="3314591" y="3348864"/>
                  <a:pt x="3182759" y="3375841"/>
                </a:cubicBezTo>
                <a:lnTo>
                  <a:pt x="3151000" y="3379042"/>
                </a:lnTo>
                <a:lnTo>
                  <a:pt x="262761" y="3379042"/>
                </a:lnTo>
                <a:lnTo>
                  <a:pt x="231001" y="3375841"/>
                </a:lnTo>
                <a:cubicBezTo>
                  <a:pt x="99169" y="3348864"/>
                  <a:pt x="0" y="3232219"/>
                  <a:pt x="0" y="3092412"/>
                </a:cubicBezTo>
                <a:lnTo>
                  <a:pt x="0" y="289305"/>
                </a:lnTo>
                <a:cubicBezTo>
                  <a:pt x="0" y="149499"/>
                  <a:pt x="99169" y="32854"/>
                  <a:pt x="231001" y="5877"/>
                </a:cubicBezTo>
                <a:close/>
              </a:path>
            </a:pathLst>
          </a:cu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5B197276-ABA6-5D77-8840-8EDC4CC46A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7" t="2727" r="4623" b="1687"/>
          <a:stretch>
            <a:fillRect/>
          </a:stretch>
        </p:blipFill>
        <p:spPr>
          <a:xfrm>
            <a:off x="741680" y="2153919"/>
            <a:ext cx="3413760" cy="3381719"/>
          </a:xfrm>
          <a:custGeom>
            <a:avLst/>
            <a:gdLst>
              <a:gd name="connsiteX0" fmla="*/ 289306 w 3413760"/>
              <a:gd name="connsiteY0" fmla="*/ 0 h 3381719"/>
              <a:gd name="connsiteX1" fmla="*/ 3124454 w 3413760"/>
              <a:gd name="connsiteY1" fmla="*/ 0 h 3381719"/>
              <a:gd name="connsiteX2" fmla="*/ 3413760 w 3413760"/>
              <a:gd name="connsiteY2" fmla="*/ 289306 h 3381719"/>
              <a:gd name="connsiteX3" fmla="*/ 3413760 w 3413760"/>
              <a:gd name="connsiteY3" fmla="*/ 3092413 h 3381719"/>
              <a:gd name="connsiteX4" fmla="*/ 3124454 w 3413760"/>
              <a:gd name="connsiteY4" fmla="*/ 3381719 h 3381719"/>
              <a:gd name="connsiteX5" fmla="*/ 289306 w 3413760"/>
              <a:gd name="connsiteY5" fmla="*/ 3381719 h 3381719"/>
              <a:gd name="connsiteX6" fmla="*/ 0 w 3413760"/>
              <a:gd name="connsiteY6" fmla="*/ 3092413 h 3381719"/>
              <a:gd name="connsiteX7" fmla="*/ 0 w 3413760"/>
              <a:gd name="connsiteY7" fmla="*/ 289306 h 3381719"/>
              <a:gd name="connsiteX8" fmla="*/ 289306 w 3413760"/>
              <a:gd name="connsiteY8" fmla="*/ 0 h 338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3760" h="3381719">
                <a:moveTo>
                  <a:pt x="289306" y="0"/>
                </a:moveTo>
                <a:lnTo>
                  <a:pt x="3124454" y="0"/>
                </a:lnTo>
                <a:cubicBezTo>
                  <a:pt x="3284233" y="0"/>
                  <a:pt x="3413760" y="129527"/>
                  <a:pt x="3413760" y="289306"/>
                </a:cubicBezTo>
                <a:lnTo>
                  <a:pt x="3413760" y="3092413"/>
                </a:lnTo>
                <a:cubicBezTo>
                  <a:pt x="3413760" y="3252192"/>
                  <a:pt x="3284233" y="3381719"/>
                  <a:pt x="3124454" y="3381719"/>
                </a:cubicBezTo>
                <a:lnTo>
                  <a:pt x="289306" y="3381719"/>
                </a:lnTo>
                <a:cubicBezTo>
                  <a:pt x="129527" y="3381719"/>
                  <a:pt x="0" y="3252192"/>
                  <a:pt x="0" y="3092413"/>
                </a:cubicBezTo>
                <a:lnTo>
                  <a:pt x="0" y="289306"/>
                </a:lnTo>
                <a:cubicBezTo>
                  <a:pt x="0" y="129527"/>
                  <a:pt x="129527" y="0"/>
                  <a:pt x="289306" y="0"/>
                </a:cubicBezTo>
                <a:close/>
              </a:path>
            </a:pathLst>
          </a:cu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46E3B9C3-6CD0-77F6-EB12-875271413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0" t="4490" r="17820"/>
          <a:stretch>
            <a:fillRect/>
          </a:stretch>
        </p:blipFill>
        <p:spPr>
          <a:xfrm>
            <a:off x="8036560" y="2153919"/>
            <a:ext cx="3413760" cy="3379042"/>
          </a:xfrm>
          <a:custGeom>
            <a:avLst/>
            <a:gdLst>
              <a:gd name="connsiteX0" fmla="*/ 289306 w 3413760"/>
              <a:gd name="connsiteY0" fmla="*/ 0 h 3379042"/>
              <a:gd name="connsiteX1" fmla="*/ 3124454 w 3413760"/>
              <a:gd name="connsiteY1" fmla="*/ 0 h 3379042"/>
              <a:gd name="connsiteX2" fmla="*/ 3413760 w 3413760"/>
              <a:gd name="connsiteY2" fmla="*/ 289306 h 3379042"/>
              <a:gd name="connsiteX3" fmla="*/ 3413760 w 3413760"/>
              <a:gd name="connsiteY3" fmla="*/ 3092413 h 3379042"/>
              <a:gd name="connsiteX4" fmla="*/ 3182759 w 3413760"/>
              <a:gd name="connsiteY4" fmla="*/ 3375842 h 3379042"/>
              <a:gd name="connsiteX5" fmla="*/ 3151009 w 3413760"/>
              <a:gd name="connsiteY5" fmla="*/ 3379042 h 3379042"/>
              <a:gd name="connsiteX6" fmla="*/ 262751 w 3413760"/>
              <a:gd name="connsiteY6" fmla="*/ 3379042 h 3379042"/>
              <a:gd name="connsiteX7" fmla="*/ 231001 w 3413760"/>
              <a:gd name="connsiteY7" fmla="*/ 3375842 h 3379042"/>
              <a:gd name="connsiteX8" fmla="*/ 0 w 3413760"/>
              <a:gd name="connsiteY8" fmla="*/ 3092413 h 3379042"/>
              <a:gd name="connsiteX9" fmla="*/ 0 w 3413760"/>
              <a:gd name="connsiteY9" fmla="*/ 289306 h 3379042"/>
              <a:gd name="connsiteX10" fmla="*/ 289306 w 3413760"/>
              <a:gd name="connsiteY10" fmla="*/ 0 h 337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13760" h="3379042">
                <a:moveTo>
                  <a:pt x="289306" y="0"/>
                </a:moveTo>
                <a:lnTo>
                  <a:pt x="3124454" y="0"/>
                </a:lnTo>
                <a:cubicBezTo>
                  <a:pt x="3284233" y="0"/>
                  <a:pt x="3413760" y="129527"/>
                  <a:pt x="3413760" y="289306"/>
                </a:cubicBezTo>
                <a:lnTo>
                  <a:pt x="3413760" y="3092413"/>
                </a:lnTo>
                <a:cubicBezTo>
                  <a:pt x="3413760" y="3232220"/>
                  <a:pt x="3314591" y="3348865"/>
                  <a:pt x="3182759" y="3375842"/>
                </a:cubicBezTo>
                <a:lnTo>
                  <a:pt x="3151009" y="3379042"/>
                </a:lnTo>
                <a:lnTo>
                  <a:pt x="262751" y="3379042"/>
                </a:lnTo>
                <a:lnTo>
                  <a:pt x="231001" y="3375842"/>
                </a:lnTo>
                <a:cubicBezTo>
                  <a:pt x="99169" y="3348865"/>
                  <a:pt x="0" y="3232220"/>
                  <a:pt x="0" y="3092413"/>
                </a:cubicBezTo>
                <a:lnTo>
                  <a:pt x="0" y="289306"/>
                </a:lnTo>
                <a:cubicBezTo>
                  <a:pt x="0" y="129527"/>
                  <a:pt x="129527" y="0"/>
                  <a:pt x="289306" y="0"/>
                </a:cubicBezTo>
                <a:close/>
              </a:path>
            </a:pathLst>
          </a:custGeom>
        </p:spPr>
      </p:pic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61424" y="2660070"/>
              <a:ext cx="1440446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학습 </a:t>
              </a:r>
              <a:r>
                <a:rPr lang="en-US" altLang="ko-KR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03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화재</a:t>
            </a:r>
            <a:r>
              <a:rPr lang="ko-KR" altLang="en-US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를 예방해요</a:t>
            </a:r>
            <a:r>
              <a:rPr lang="en-US" altLang="ko-KR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(2)</a:t>
            </a:r>
            <a:endParaRPr lang="ko-KR" altLang="en-US" sz="3200" b="1" dirty="0"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67967" y="5655029"/>
            <a:ext cx="25426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/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가스 불을 사용한 후에는</a:t>
            </a:r>
            <a:endParaRPr lang="en-US" altLang="ko-KR" sz="2000" dirty="0">
              <a:latin typeface="SUITE" pitchFamily="50" charset="-127"/>
              <a:ea typeface="SUITE" pitchFamily="50" charset="-127"/>
            </a:endParaRPr>
          </a:p>
          <a:p>
            <a:pPr lvl="0" algn="ctr" fontAlgn="base"/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가스레인지 밸브와</a:t>
            </a:r>
            <a:endParaRPr lang="en-US" altLang="ko-KR" sz="2000" dirty="0">
              <a:latin typeface="SUITE" pitchFamily="50" charset="-127"/>
              <a:ea typeface="SUITE" pitchFamily="50" charset="-127"/>
            </a:endParaRPr>
          </a:p>
          <a:p>
            <a:pPr lvl="0" algn="ctr" fontAlgn="base"/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중간 밸브를 모두 잠가요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43982" y="5808918"/>
            <a:ext cx="2265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>
                <a:latin typeface="SUITE" pitchFamily="50" charset="-127"/>
                <a:ea typeface="SUITE" pitchFamily="50" charset="-127"/>
              </a:rPr>
              <a:t>가스 불을 켜 놓은 채</a:t>
            </a:r>
            <a:endParaRPr lang="en-US" altLang="ko-KR" sz="2000" b="1" dirty="0">
              <a:latin typeface="SUITE" pitchFamily="50" charset="-127"/>
              <a:ea typeface="SUITE" pitchFamily="50" charset="-127"/>
            </a:endParaRPr>
          </a:p>
          <a:p>
            <a:pPr algn="ctr"/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주방을 비우지 않아요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735177" y="5808919"/>
            <a:ext cx="2073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>
                <a:latin typeface="SUITE" pitchFamily="50" charset="-127"/>
                <a:ea typeface="SUITE" pitchFamily="50" charset="-127"/>
              </a:rPr>
              <a:t>절대 불을 가지고</a:t>
            </a:r>
            <a:endParaRPr lang="en-US" altLang="ko-KR" sz="2000" dirty="0">
              <a:latin typeface="SUITE" pitchFamily="50" charset="-127"/>
              <a:ea typeface="SUITE" pitchFamily="50" charset="-127"/>
            </a:endParaRPr>
          </a:p>
          <a:p>
            <a:pPr algn="ctr"/>
            <a:r>
              <a:rPr lang="ko-KR" altLang="en-US" sz="2000" b="1" dirty="0">
                <a:latin typeface="SUITE" pitchFamily="50" charset="-127"/>
                <a:ea typeface="SUITE" pitchFamily="50" charset="-127"/>
              </a:rPr>
              <a:t>장난을 하지 않아요</a:t>
            </a:r>
          </a:p>
        </p:txBody>
      </p:sp>
    </p:spTree>
    <p:extLst>
      <p:ext uri="{BB962C8B-B14F-4D97-AF65-F5344CB8AC3E}">
        <p14:creationId xmlns:p14="http://schemas.microsoft.com/office/powerpoint/2010/main" val="51312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0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87684" y="349665"/>
            <a:ext cx="2713954" cy="797211"/>
            <a:chOff x="4151746" y="2586784"/>
            <a:chExt cx="2459795" cy="58477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151746" y="2586784"/>
              <a:ext cx="2459795" cy="584775"/>
            </a:xfrm>
            <a:prstGeom prst="roundRect">
              <a:avLst>
                <a:gd name="adj" fmla="val 16401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51429" y="2660070"/>
              <a:ext cx="1460439" cy="47410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학습 </a:t>
              </a:r>
              <a:r>
                <a:rPr lang="en-US" altLang="ko-KR" sz="3600" b="1" spc="-150" dirty="0">
                  <a:ln w="15875" cap="rnd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algn="ctr" rotWithShape="0">
                      <a:prstClr val="black">
                        <a:alpha val="20000"/>
                      </a:prstClr>
                    </a:outerShdw>
                  </a:effectLst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04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1273" y="1322356"/>
            <a:ext cx="784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불</a:t>
            </a:r>
            <a:r>
              <a:rPr lang="ko-KR" altLang="en-US" sz="3200" b="1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이 났을 때 </a:t>
            </a:r>
            <a:r>
              <a:rPr lang="ko-KR" altLang="en-US" sz="3200" b="1" dirty="0">
                <a:solidFill>
                  <a:srgbClr val="0189FF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대피해요</a:t>
            </a: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57976470-3830-C66E-71BF-5ED7ED3CD5CA}"/>
              </a:ext>
            </a:extLst>
          </p:cNvPr>
          <p:cNvCxnSpPr/>
          <p:nvPr/>
        </p:nvCxnSpPr>
        <p:spPr>
          <a:xfrm>
            <a:off x="654050" y="1995057"/>
            <a:ext cx="10845223" cy="0"/>
          </a:xfrm>
          <a:prstGeom prst="line">
            <a:avLst/>
          </a:prstGeom>
          <a:ln w="34925" cap="rnd">
            <a:solidFill>
              <a:srgbClr val="C1D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23360" y="2920605"/>
            <a:ext cx="4876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2800" dirty="0">
                <a:solidFill>
                  <a:srgbClr val="FF0000"/>
                </a:solidFill>
                <a:latin typeface="ONE 모바일POP" panose="00000500000000000000" pitchFamily="2" charset="-127"/>
                <a:ea typeface="ONE 모바일POP" panose="00000500000000000000" pitchFamily="2" charset="-127"/>
              </a:rPr>
              <a:t>불이 났을 때 어떻게 해야 할까요</a:t>
            </a:r>
            <a:r>
              <a:rPr lang="en-US" altLang="ko-KR" sz="2800" dirty="0" smtClean="0">
                <a:solidFill>
                  <a:srgbClr val="FF0000"/>
                </a:solidFill>
                <a:latin typeface="ONE 모바일POP" panose="00000500000000000000" pitchFamily="2" charset="-127"/>
                <a:ea typeface="ONE 모바일POP" panose="00000500000000000000" pitchFamily="2" charset="-127"/>
              </a:rPr>
              <a:t>?</a:t>
            </a:r>
            <a:endParaRPr lang="en-US" altLang="ko-KR" sz="2800" dirty="0">
              <a:solidFill>
                <a:srgbClr val="FF0000"/>
              </a:solidFill>
              <a:latin typeface="ONE 모바일POP" panose="00000500000000000000" pitchFamily="2" charset="-127"/>
              <a:ea typeface="ONE 모바일POP" panose="00000500000000000000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3360" y="4884127"/>
            <a:ext cx="5137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800" dirty="0">
                <a:latin typeface="SUITE" pitchFamily="50" charset="-127"/>
                <a:ea typeface="SUITE" pitchFamily="50" charset="-127"/>
              </a:rPr>
              <a:t>영상을 보며 대피 방법에 대해 알아봅시다</a:t>
            </a:r>
            <a:r>
              <a:rPr lang="en-US" altLang="ko-KR" sz="2800" dirty="0">
                <a:latin typeface="SUITE" pitchFamily="50" charset="-127"/>
                <a:ea typeface="SUITE" pitchFamily="50" charset="-127"/>
              </a:rPr>
              <a:t>.</a:t>
            </a:r>
            <a:endParaRPr lang="ko-KR" altLang="en-US" sz="2800" dirty="0">
              <a:latin typeface="SUITE" pitchFamily="50" charset="-127"/>
              <a:ea typeface="SUITE" pitchFamily="50" charset="-127"/>
            </a:endParaRPr>
          </a:p>
        </p:txBody>
      </p:sp>
      <p:pic>
        <p:nvPicPr>
          <p:cNvPr id="16" name="그림 15">
            <a:hlinkClick r:id="rId3"/>
            <a:extLst>
              <a:ext uri="{FF2B5EF4-FFF2-40B4-BE49-F238E27FC236}">
                <a16:creationId xmlns:a16="http://schemas.microsoft.com/office/drawing/2014/main" xmlns="" id="{CCECFF3A-A6E8-204B-C277-8FB1F23352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305" y="1317137"/>
            <a:ext cx="521423" cy="5382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742752A-A1D8-567B-5424-4D6440D18E94}"/>
              </a:ext>
            </a:extLst>
          </p:cNvPr>
          <p:cNvSpPr txBox="1"/>
          <p:nvPr/>
        </p:nvSpPr>
        <p:spPr>
          <a:xfrm>
            <a:off x="10019177" y="1486048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pc="-150"/>
              <a:t>3</a:t>
            </a:r>
            <a:r>
              <a:rPr lang="ko-KR" altLang="en-US" spc="-150" dirty="0"/>
              <a:t>분▶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97" y="2410611"/>
            <a:ext cx="5103388" cy="382151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23360" y="3844313"/>
            <a:ext cx="5503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800" dirty="0" smtClean="0">
                <a:latin typeface="SUITE" pitchFamily="2" charset="-127"/>
                <a:ea typeface="SUITE" pitchFamily="2" charset="-127"/>
              </a:rPr>
              <a:t>불이 </a:t>
            </a:r>
            <a:r>
              <a:rPr lang="ko-KR" altLang="en-US" sz="2800" dirty="0">
                <a:latin typeface="SUITE" pitchFamily="2" charset="-127"/>
                <a:ea typeface="SUITE" pitchFamily="2" charset="-127"/>
              </a:rPr>
              <a:t>났을 때의 행동을 알면 피해를 막을 수 있어요</a:t>
            </a:r>
            <a:r>
              <a:rPr lang="en-US" altLang="ko-KR" sz="2800" dirty="0">
                <a:latin typeface="SUITE" pitchFamily="2" charset="-127"/>
                <a:ea typeface="SUITE" pitchFamily="2" charset="-127"/>
              </a:rPr>
              <a:t>.</a:t>
            </a:r>
            <a:endParaRPr lang="ko-KR" altLang="en-US" sz="2800" dirty="0">
              <a:latin typeface="SUITE" pitchFamily="2" charset="-127"/>
              <a:ea typeface="SUITE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458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2092</TotalTime>
  <Words>667</Words>
  <Application>Microsoft Office PowerPoint</Application>
  <PresentationFormat>와이드스크린</PresentationFormat>
  <Paragraphs>143</Paragraphs>
  <Slides>21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31" baseType="lpstr">
      <vt:lpstr>Wingdings</vt:lpstr>
      <vt:lpstr>SUITE</vt:lpstr>
      <vt:lpstr>CookieRun Black</vt:lpstr>
      <vt:lpstr>함초롬바탕</vt:lpstr>
      <vt:lpstr>Arial</vt:lpstr>
      <vt:lpstr>ONE 모바일POP</vt:lpstr>
      <vt:lpstr>G마켓 산스 TTF Light</vt:lpstr>
      <vt:lpstr>맑은 고딕</vt:lpstr>
      <vt:lpstr>G마켓 산스 TTF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m210</dc:creator>
  <cp:lastModifiedBy>m210</cp:lastModifiedBy>
  <cp:revision>118</cp:revision>
  <dcterms:created xsi:type="dcterms:W3CDTF">2022-08-28T23:26:29Z</dcterms:created>
  <dcterms:modified xsi:type="dcterms:W3CDTF">2024-04-22T00:15:39Z</dcterms:modified>
</cp:coreProperties>
</file>