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99" r:id="rId2"/>
    <p:sldId id="256" r:id="rId3"/>
    <p:sldId id="286" r:id="rId4"/>
    <p:sldId id="287" r:id="rId5"/>
    <p:sldId id="288" r:id="rId6"/>
    <p:sldId id="289" r:id="rId7"/>
    <p:sldId id="290" r:id="rId8"/>
    <p:sldId id="300" r:id="rId9"/>
    <p:sldId id="298" r:id="rId10"/>
    <p:sldId id="307" r:id="rId11"/>
    <p:sldId id="312" r:id="rId12"/>
    <p:sldId id="311" r:id="rId13"/>
    <p:sldId id="294" r:id="rId14"/>
    <p:sldId id="304" r:id="rId15"/>
    <p:sldId id="309" r:id="rId16"/>
    <p:sldId id="310" r:id="rId17"/>
    <p:sldId id="313" r:id="rId18"/>
    <p:sldId id="274" r:id="rId19"/>
    <p:sldId id="279" r:id="rId20"/>
    <p:sldId id="280" r:id="rId21"/>
  </p:sldIdLst>
  <p:sldSz cx="12192000" cy="6858000"/>
  <p:notesSz cx="6858000" cy="9144000"/>
  <p:embeddedFontLst>
    <p:embeddedFont>
      <p:font typeface="CookieRun Black" panose="020B0600000101010101" pitchFamily="50" charset="-127"/>
      <p:bold r:id="rId23"/>
    </p:embeddedFont>
    <p:embeddedFont>
      <p:font typeface="G마켓 산스 TTF Bold" panose="02000000000000000000" pitchFamily="2" charset="-127"/>
      <p:bold r:id="rId24"/>
    </p:embeddedFont>
    <p:embeddedFont>
      <p:font typeface="ONE 모바일POP" panose="00000500000000000000" pitchFamily="2" charset="-127"/>
      <p:regular r:id="rId25"/>
    </p:embeddedFont>
    <p:embeddedFont>
      <p:font typeface="SUITE" pitchFamily="2" charset="-127"/>
      <p:regular r:id="rId26"/>
      <p:bold r:id="rId27"/>
    </p:embeddedFont>
    <p:embeddedFont>
      <p:font typeface="G마켓 산스 TTF Light" panose="02000000000000000000" pitchFamily="2" charset="-127"/>
      <p:regular r:id="rId28"/>
    </p:embeddedFont>
    <p:embeddedFont>
      <p:font typeface="맑은 고딕" panose="020B0503020000020004" pitchFamily="50" charset="-127"/>
      <p:regular r:id="rId29"/>
      <p:bold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9FF"/>
    <a:srgbClr val="5B9BD5"/>
    <a:srgbClr val="C1D1E9"/>
    <a:srgbClr val="FF6600"/>
    <a:srgbClr val="4476B6"/>
    <a:srgbClr val="FFC000"/>
    <a:srgbClr val="6AC2A9"/>
    <a:srgbClr val="FFDC6D"/>
    <a:srgbClr val="528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318" autoAdjust="0"/>
  </p:normalViewPr>
  <p:slideViewPr>
    <p:cSldViewPr snapToGrid="0">
      <p:cViewPr varScale="1">
        <p:scale>
          <a:sx n="108" d="100"/>
          <a:sy n="108" d="100"/>
        </p:scale>
        <p:origin x="1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7F5FB-AA39-4902-8DBE-D9760E90904B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D6677-26C9-4DCB-B39D-3736AB3448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941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773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4823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981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53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643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 어떻게 해야 할까요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때의 행동을 알면 피해를 막을 수 있어요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418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 어떻게 해야 할까요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때의 행동을 알면 피해를 막을 수 있어요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0789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 어떻게 해야 할까요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때의 행동을 알면 피해를 막을 수 있어요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3792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 어떻게 해야 할까요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때의 행동을 알면 피해를 막을 수 있어요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865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122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921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44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534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150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51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608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33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891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692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256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7C603-0EEE-4963-8C84-FF1CF5E76E1C}" type="datetimeFigureOut">
              <a:rPr lang="ko-KR" altLang="en-US" smtClean="0"/>
              <a:t>2024-04-24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056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Fdj3AMDw5G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hyperlink" Target="https://youtu.be/QTx5DdhH1K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Fdj3AMDw5Go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hyperlink" Target="https://youtu.be/QTx5DdhH1K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AzT7k5ie7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8yae_VL88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ggZFHSpAOI&amp;list=PLdHA435THMeXek9BKn3uLEQ_xQ_4xfHuw&amp;index=1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727932" y="1193800"/>
            <a:ext cx="8736136" cy="4508500"/>
            <a:chOff x="1727932" y="1193800"/>
            <a:chExt cx="8736136" cy="4508500"/>
          </a:xfrm>
        </p:grpSpPr>
        <p:grpSp>
          <p:nvGrpSpPr>
            <p:cNvPr id="16" name="그룹 15"/>
            <p:cNvGrpSpPr/>
            <p:nvPr/>
          </p:nvGrpSpPr>
          <p:grpSpPr>
            <a:xfrm>
              <a:off x="1727932" y="1539910"/>
              <a:ext cx="8736136" cy="4044879"/>
              <a:chOff x="1564445" y="1466527"/>
              <a:chExt cx="8736136" cy="4044879"/>
            </a:xfrm>
          </p:grpSpPr>
          <p:grpSp>
            <p:nvGrpSpPr>
              <p:cNvPr id="15" name="그룹 14"/>
              <p:cNvGrpSpPr/>
              <p:nvPr/>
            </p:nvGrpSpPr>
            <p:grpSpPr>
              <a:xfrm>
                <a:off x="1564445" y="1466527"/>
                <a:ext cx="3197167" cy="4044879"/>
                <a:chOff x="916745" y="1466527"/>
                <a:chExt cx="3197167" cy="4044879"/>
              </a:xfrm>
            </p:grpSpPr>
            <p:pic>
              <p:nvPicPr>
                <p:cNvPr id="8" name="그림 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951375" y="1466527"/>
                  <a:ext cx="1127909" cy="1128891"/>
                </a:xfrm>
                <a:prstGeom prst="rect">
                  <a:avLst/>
                </a:prstGeom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1201507" y="2976194"/>
                  <a:ext cx="262764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3200" spc="-150" dirty="0" smtClean="0"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사용 </a:t>
                  </a:r>
                  <a:r>
                    <a:rPr lang="ko-KR" altLang="en-US" sz="3200" spc="-150" dirty="0" smtClean="0">
                      <a:solidFill>
                        <a:srgbClr val="7AE67C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가능</a:t>
                  </a:r>
                  <a:r>
                    <a:rPr lang="ko-KR" altLang="en-US" sz="3200" spc="-150" dirty="0" smtClean="0"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 범위</a:t>
                  </a:r>
                  <a:endParaRPr lang="ko-KR" altLang="en-US" sz="3200" spc="-150" dirty="0"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916745" y="3941746"/>
                  <a:ext cx="3197167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비상업적 이용 가능</a:t>
                  </a:r>
                  <a:endParaRPr lang="en-US" altLang="ko-KR" sz="1600" dirty="0" smtClean="0">
                    <a:latin typeface="G마켓 산스 TTF Light" panose="02000000000000000000" pitchFamily="2" charset="-127"/>
                    <a:ea typeface="G마켓 산스 TTF Light" panose="02000000000000000000" pitchFamily="2" charset="-127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학교 내 비상업적 사용</a:t>
                  </a:r>
                  <a:endParaRPr lang="en-US" altLang="ko-KR" sz="1600" dirty="0" smtClean="0">
                    <a:latin typeface="G마켓 산스 TTF Light" panose="02000000000000000000" pitchFamily="2" charset="-127"/>
                    <a:ea typeface="G마켓 산스 TTF Light" panose="02000000000000000000" pitchFamily="2" charset="-127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단체 수업 </a:t>
                  </a:r>
                  <a:r>
                    <a:rPr lang="en-US" altLang="ko-KR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(</a:t>
                  </a:r>
                  <a:r>
                    <a:rPr lang="ko-KR" altLang="en-US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비상업적 사용</a:t>
                  </a:r>
                  <a:r>
                    <a:rPr lang="en-US" altLang="ko-KR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)</a:t>
                  </a:r>
                </a:p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가정 </a:t>
                  </a:r>
                  <a:r>
                    <a:rPr lang="ko-KR" altLang="en-US" sz="1600" dirty="0" err="1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홈스쿨링</a:t>
                  </a:r>
                  <a:r>
                    <a:rPr lang="ko-KR" altLang="en-US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 </a:t>
                  </a:r>
                  <a:r>
                    <a:rPr lang="en-US" altLang="ko-KR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(</a:t>
                  </a:r>
                  <a:r>
                    <a:rPr lang="ko-KR" altLang="en-US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비상업적 사용</a:t>
                  </a:r>
                  <a:r>
                    <a:rPr lang="en-US" altLang="ko-KR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)</a:t>
                  </a:r>
                </a:p>
              </p:txBody>
            </p:sp>
          </p:grpSp>
          <p:grpSp>
            <p:nvGrpSpPr>
              <p:cNvPr id="14" name="그룹 13"/>
              <p:cNvGrpSpPr/>
              <p:nvPr/>
            </p:nvGrpSpPr>
            <p:grpSpPr>
              <a:xfrm>
                <a:off x="7672939" y="1466527"/>
                <a:ext cx="2627642" cy="3675548"/>
                <a:chOff x="7203039" y="1466527"/>
                <a:chExt cx="2627642" cy="3675548"/>
              </a:xfrm>
            </p:grpSpPr>
            <p:pic>
              <p:nvPicPr>
                <p:cNvPr id="4" name="그림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952460" y="1466527"/>
                  <a:ext cx="1128801" cy="1128891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7203039" y="2976194"/>
                  <a:ext cx="262764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3200" spc="-150" dirty="0" smtClean="0"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사용 </a:t>
                  </a:r>
                  <a:r>
                    <a:rPr lang="ko-KR" altLang="en-US" sz="3200" spc="-150" dirty="0" smtClean="0">
                      <a:solidFill>
                        <a:srgbClr val="FF3C40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불가</a:t>
                  </a:r>
                  <a:r>
                    <a:rPr lang="ko-KR" altLang="en-US" sz="3200" spc="-150" dirty="0" smtClean="0"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 범위</a:t>
                  </a:r>
                  <a:endParaRPr lang="ko-KR" altLang="en-US" sz="3200" spc="-150" dirty="0">
                    <a:latin typeface="G마켓 산스 TTF Bold" panose="02000000000000000000" pitchFamily="2" charset="-127"/>
                    <a:ea typeface="G마켓 산스 TTF Bold" panose="02000000000000000000" pitchFamily="2" charset="-127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7370888" y="3941746"/>
                  <a:ext cx="2291943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상업적 이용불가</a:t>
                  </a:r>
                  <a:endParaRPr lang="en-US" altLang="ko-KR" sz="1600" dirty="0" smtClean="0">
                    <a:latin typeface="G마켓 산스 TTF Light" panose="02000000000000000000" pitchFamily="2" charset="-127"/>
                    <a:ea typeface="G마켓 산스 TTF Light" panose="02000000000000000000" pitchFamily="2" charset="-127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온라인 업로드</a:t>
                  </a:r>
                  <a:endParaRPr lang="en-US" altLang="ko-KR" sz="1600" dirty="0" smtClean="0">
                    <a:latin typeface="G마켓 산스 TTF Light" panose="02000000000000000000" pitchFamily="2" charset="-127"/>
                    <a:ea typeface="G마켓 산스 TTF Light" panose="02000000000000000000" pitchFamily="2" charset="-127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수정 및 </a:t>
                  </a:r>
                  <a:r>
                    <a:rPr lang="ko-KR" altLang="en-US" sz="1600" dirty="0" err="1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재배포</a:t>
                  </a:r>
                  <a:r>
                    <a:rPr lang="ko-KR" altLang="en-US" sz="1600" dirty="0" smtClean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 금지</a:t>
                  </a:r>
                  <a:endParaRPr lang="en-US" altLang="ko-KR" sz="1600" dirty="0" smtClean="0">
                    <a:latin typeface="G마켓 산스 TTF Light" panose="02000000000000000000" pitchFamily="2" charset="-127"/>
                    <a:ea typeface="G마켓 산스 TTF Light" panose="02000000000000000000" pitchFamily="2" charset="-127"/>
                  </a:endParaRPr>
                </a:p>
              </p:txBody>
            </p:sp>
          </p:grpSp>
        </p:grpSp>
        <p:cxnSp>
          <p:nvCxnSpPr>
            <p:cNvPr id="13" name="직선 연결선 12"/>
            <p:cNvCxnSpPr/>
            <p:nvPr/>
          </p:nvCxnSpPr>
          <p:spPr>
            <a:xfrm>
              <a:off x="6096000" y="1193800"/>
              <a:ext cx="0" cy="45085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3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50116"/>
          <a:stretch/>
        </p:blipFill>
        <p:spPr>
          <a:xfrm>
            <a:off x="2931387" y="1328250"/>
            <a:ext cx="7779493" cy="5459518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51429" y="2660070"/>
              <a:ext cx="1460439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04</a:t>
              </a:r>
              <a:endParaRPr lang="en-US" altLang="ko-KR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01638" y="511131"/>
            <a:ext cx="78416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수상 안전 수칙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을 알아봐요 </a:t>
            </a:r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(2)</a:t>
            </a:r>
            <a:endParaRPr lang="ko-KR" altLang="en-US" sz="3200" b="1" dirty="0">
              <a:solidFill>
                <a:srgbClr val="0189FF"/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268916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16655" y="541908"/>
            <a:ext cx="34067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/>
            <a:r>
              <a:rPr lang="en-US" altLang="ko-KR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- </a:t>
            </a:r>
            <a:r>
              <a:rPr lang="ko-KR" altLang="en-US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물놀이시설 안전 수칙</a:t>
            </a:r>
            <a:endParaRPr lang="ko-KR" altLang="en-US" sz="2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31" y="2789356"/>
            <a:ext cx="344424" cy="34134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63" y="5214208"/>
            <a:ext cx="347235" cy="344135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11" y="3716660"/>
            <a:ext cx="344424" cy="341349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235" y="3818907"/>
            <a:ext cx="347235" cy="344135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73267" y="1390957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>
                <a:latin typeface="SUITE" pitchFamily="2" charset="-127"/>
                <a:ea typeface="SUITE" pitchFamily="2" charset="-127"/>
              </a:rPr>
              <a:t>화살표를 </a:t>
            </a:r>
            <a:r>
              <a:rPr lang="ko-KR" altLang="en-US" dirty="0" smtClean="0">
                <a:latin typeface="SUITE" pitchFamily="2" charset="-127"/>
                <a:ea typeface="SUITE" pitchFamily="2" charset="-127"/>
              </a:rPr>
              <a:t>눌러보세요</a:t>
            </a:r>
            <a:endParaRPr lang="ko-KR" altLang="en-US" dirty="0">
              <a:latin typeface="SUITE" pitchFamily="2" charset="-127"/>
              <a:ea typeface="SUITE" pitchFamily="2" charset="-127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63" y="5881105"/>
            <a:ext cx="1238676" cy="795337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078" y="3688085"/>
            <a:ext cx="559705" cy="1012907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08" y="3990975"/>
            <a:ext cx="705344" cy="1038179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75" y="4828511"/>
            <a:ext cx="347235" cy="344135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46" y="4740541"/>
            <a:ext cx="344424" cy="341349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87" y="5833480"/>
            <a:ext cx="378881" cy="36733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 rot="6218478">
            <a:off x="3759134" y="3779751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rgbClr val="FF0000"/>
                </a:solidFill>
                <a:latin typeface="SUITE" pitchFamily="2" charset="-127"/>
                <a:ea typeface="SUITE" pitchFamily="2" charset="-127"/>
                <a:sym typeface="Wingdings" panose="05000000000000000000" pitchFamily="2" charset="2"/>
              </a:rPr>
              <a:t></a:t>
            </a:r>
            <a:endParaRPr lang="ko-KR" altLang="en-US" sz="3200" dirty="0">
              <a:solidFill>
                <a:srgbClr val="FF0000"/>
              </a:solidFill>
              <a:latin typeface="SUITE" pitchFamily="2" charset="-127"/>
              <a:ea typeface="SUITE" pitchFamily="2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 rot="5177843">
            <a:off x="3393507" y="5313065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rgbClr val="FF0000"/>
                </a:solidFill>
                <a:latin typeface="SUITE" pitchFamily="2" charset="-127"/>
                <a:ea typeface="SUITE" pitchFamily="2" charset="-127"/>
                <a:sym typeface="Wingdings" panose="05000000000000000000" pitchFamily="2" charset="2"/>
              </a:rPr>
              <a:t></a:t>
            </a:r>
            <a:endParaRPr lang="ko-KR" altLang="en-US" sz="3200" dirty="0">
              <a:solidFill>
                <a:srgbClr val="FF0000"/>
              </a:solidFill>
              <a:latin typeface="SUITE" pitchFamily="2" charset="-127"/>
              <a:ea typeface="SUITE" pitchFamily="2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 rot="3233491">
            <a:off x="5492966" y="5218758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rgbClr val="FF0000"/>
                </a:solidFill>
                <a:latin typeface="SUITE" pitchFamily="2" charset="-127"/>
                <a:ea typeface="SUITE" pitchFamily="2" charset="-127"/>
                <a:sym typeface="Wingdings" panose="05000000000000000000" pitchFamily="2" charset="2"/>
              </a:rPr>
              <a:t></a:t>
            </a:r>
            <a:endParaRPr lang="ko-KR" altLang="en-US" sz="3200" dirty="0">
              <a:solidFill>
                <a:srgbClr val="FF0000"/>
              </a:solidFill>
              <a:latin typeface="SUITE" pitchFamily="2" charset="-127"/>
              <a:ea typeface="SUITE" pitchFamily="2" charset="-127"/>
            </a:endParaRPr>
          </a:p>
        </p:txBody>
      </p:sp>
      <p:sp>
        <p:nvSpPr>
          <p:cNvPr id="59" name="TextBox 58"/>
          <p:cNvSpPr txBox="1"/>
          <p:nvPr/>
        </p:nvSpPr>
        <p:spPr>
          <a:xfrm rot="5101797">
            <a:off x="6847771" y="3136613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rgbClr val="FF0000"/>
                </a:solidFill>
                <a:latin typeface="SUITE" pitchFamily="2" charset="-127"/>
                <a:ea typeface="SUITE" pitchFamily="2" charset="-127"/>
                <a:sym typeface="Wingdings" panose="05000000000000000000" pitchFamily="2" charset="2"/>
              </a:rPr>
              <a:t></a:t>
            </a:r>
            <a:endParaRPr lang="ko-KR" altLang="en-US" sz="3200" dirty="0">
              <a:solidFill>
                <a:srgbClr val="FF0000"/>
              </a:solidFill>
              <a:latin typeface="SUITE" pitchFamily="2" charset="-127"/>
              <a:ea typeface="SUITE" pitchFamily="2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 rot="8628253">
            <a:off x="10052374" y="3639255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rgbClr val="FF0000"/>
                </a:solidFill>
                <a:latin typeface="SUITE" pitchFamily="2" charset="-127"/>
                <a:ea typeface="SUITE" pitchFamily="2" charset="-127"/>
                <a:sym typeface="Wingdings" panose="05000000000000000000" pitchFamily="2" charset="2"/>
              </a:rPr>
              <a:t></a:t>
            </a:r>
            <a:endParaRPr lang="ko-KR" altLang="en-US" sz="3200" dirty="0">
              <a:solidFill>
                <a:srgbClr val="FF0000"/>
              </a:solidFill>
              <a:latin typeface="SUITE" pitchFamily="2" charset="-127"/>
              <a:ea typeface="SUITE" pitchFamily="2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 rot="5168047">
            <a:off x="8782108" y="4983689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rgbClr val="FF0000"/>
                </a:solidFill>
                <a:latin typeface="SUITE" pitchFamily="2" charset="-127"/>
                <a:ea typeface="SUITE" pitchFamily="2" charset="-127"/>
                <a:sym typeface="Wingdings" panose="05000000000000000000" pitchFamily="2" charset="2"/>
              </a:rPr>
              <a:t></a:t>
            </a:r>
            <a:endParaRPr lang="ko-KR" altLang="en-US" sz="3200" dirty="0">
              <a:solidFill>
                <a:srgbClr val="FF0000"/>
              </a:solidFill>
              <a:latin typeface="SUITE" pitchFamily="2" charset="-127"/>
              <a:ea typeface="SUITE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2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51429" y="2660070"/>
              <a:ext cx="1460439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04</a:t>
              </a:r>
              <a:endParaRPr lang="en-US" altLang="ko-KR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01638" y="511131"/>
            <a:ext cx="78416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수상 안전 수칙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을 알아봐요 </a:t>
            </a:r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(2)</a:t>
            </a:r>
            <a:endParaRPr lang="ko-KR" altLang="en-US" sz="3200" b="1" dirty="0">
              <a:solidFill>
                <a:srgbClr val="0189FF"/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268916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16655" y="541908"/>
            <a:ext cx="252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altLang="ko-KR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- </a:t>
            </a:r>
            <a:r>
              <a:rPr lang="ko-KR" altLang="en-US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바다 안전 수칙</a:t>
            </a:r>
            <a:endParaRPr lang="ko-KR" altLang="en-US" sz="2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267" y="2951946"/>
            <a:ext cx="3536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물에 들어가기 전 </a:t>
            </a:r>
            <a:r>
              <a:rPr lang="ko-KR" altLang="en-US" sz="2800" dirty="0" err="1" smtClean="0">
                <a:latin typeface="SUITE" pitchFamily="2" charset="-127"/>
                <a:ea typeface="SUITE" pitchFamily="2" charset="-127"/>
              </a:rPr>
              <a:t>스트레칭</a:t>
            </a:r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 하는 친구</a:t>
            </a:r>
            <a:endParaRPr lang="ko-KR" altLang="en-US" sz="2800" dirty="0">
              <a:latin typeface="SUITE" pitchFamily="2" charset="-127"/>
              <a:ea typeface="SUITE" pitchFamily="2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6" r="25073"/>
          <a:stretch/>
        </p:blipFill>
        <p:spPr>
          <a:xfrm>
            <a:off x="4146693" y="1328250"/>
            <a:ext cx="3898614" cy="545951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489" y="5233199"/>
            <a:ext cx="1050520" cy="78507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59" y="3182816"/>
            <a:ext cx="831525" cy="102324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65" y="3405514"/>
            <a:ext cx="713350" cy="922897"/>
          </a:xfrm>
          <a:prstGeom prst="rect">
            <a:avLst/>
          </a:prstGeom>
        </p:spPr>
      </p:pic>
      <p:cxnSp>
        <p:nvCxnSpPr>
          <p:cNvPr id="16" name="꺾인 연결선 15"/>
          <p:cNvCxnSpPr/>
          <p:nvPr/>
        </p:nvCxnSpPr>
        <p:spPr>
          <a:xfrm rot="10800000" flipV="1">
            <a:off x="2923954" y="3103285"/>
            <a:ext cx="2663031" cy="582303"/>
          </a:xfrm>
          <a:prstGeom prst="bentConnector3">
            <a:avLst>
              <a:gd name="adj1" fmla="val 50000"/>
            </a:avLst>
          </a:prstGeom>
          <a:ln w="952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521" y="2265481"/>
            <a:ext cx="344424" cy="3413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3267" y="4802705"/>
            <a:ext cx="3536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모래 사장에서 신발을</a:t>
            </a:r>
            <a:endParaRPr lang="en-US" altLang="ko-KR" sz="2800" dirty="0" smtClean="0">
              <a:latin typeface="SUITE" pitchFamily="2" charset="-127"/>
              <a:ea typeface="SUITE" pitchFamily="2" charset="-127"/>
            </a:endParaRPr>
          </a:p>
          <a:p>
            <a:pPr fontAlgn="base"/>
            <a:r>
              <a:rPr lang="ko-KR" altLang="en-US" sz="2800" dirty="0" err="1" smtClean="0">
                <a:latin typeface="SUITE" pitchFamily="2" charset="-127"/>
                <a:ea typeface="SUITE" pitchFamily="2" charset="-127"/>
              </a:rPr>
              <a:t>안신고</a:t>
            </a:r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 다녀서 발바닥을</a:t>
            </a:r>
            <a:endParaRPr lang="en-US" altLang="ko-KR" sz="2800" dirty="0" smtClean="0">
              <a:latin typeface="SUITE" pitchFamily="2" charset="-127"/>
              <a:ea typeface="SUITE" pitchFamily="2" charset="-127"/>
            </a:endParaRPr>
          </a:p>
          <a:p>
            <a:pPr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다친 친구</a:t>
            </a:r>
            <a:endParaRPr lang="en-US" altLang="ko-KR" sz="2800" dirty="0" smtClean="0">
              <a:latin typeface="SUITE" pitchFamily="2" charset="-127"/>
              <a:ea typeface="SUITE" pitchFamily="2" charset="-127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80" y="4458570"/>
            <a:ext cx="347235" cy="344135"/>
          </a:xfrm>
          <a:prstGeom prst="rect">
            <a:avLst/>
          </a:prstGeom>
        </p:spPr>
      </p:pic>
      <p:cxnSp>
        <p:nvCxnSpPr>
          <p:cNvPr id="24" name="꺾인 연결선 23"/>
          <p:cNvCxnSpPr>
            <a:stCxn id="6" idx="1"/>
          </p:cNvCxnSpPr>
          <p:nvPr/>
        </p:nvCxnSpPr>
        <p:spPr>
          <a:xfrm rot="10800000" flipV="1">
            <a:off x="3060793" y="3866963"/>
            <a:ext cx="1489173" cy="763674"/>
          </a:xfrm>
          <a:prstGeom prst="bentConnector3">
            <a:avLst>
              <a:gd name="adj1" fmla="val 50000"/>
            </a:avLst>
          </a:prstGeom>
          <a:ln w="952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꺾인 연결선 28"/>
          <p:cNvCxnSpPr>
            <a:endCxn id="35" idx="2"/>
          </p:cNvCxnSpPr>
          <p:nvPr/>
        </p:nvCxnSpPr>
        <p:spPr>
          <a:xfrm flipV="1">
            <a:off x="7375749" y="2606830"/>
            <a:ext cx="2574972" cy="318117"/>
          </a:xfrm>
          <a:prstGeom prst="bentConnector2">
            <a:avLst/>
          </a:prstGeom>
          <a:ln w="952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182708" y="1652723"/>
            <a:ext cx="3536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위험한 친구를 보자마자</a:t>
            </a:r>
            <a:endParaRPr lang="en-US" altLang="ko-KR" sz="2800" dirty="0" smtClean="0">
              <a:latin typeface="SUITE" pitchFamily="2" charset="-127"/>
              <a:ea typeface="SUITE" pitchFamily="2" charset="-127"/>
            </a:endParaRPr>
          </a:p>
          <a:p>
            <a:pPr algn="r" fontAlgn="base"/>
            <a:r>
              <a:rPr lang="en-US" altLang="ko-KR" sz="2800" dirty="0" smtClean="0">
                <a:latin typeface="SUITE" pitchFamily="2" charset="-127"/>
                <a:ea typeface="SUITE" pitchFamily="2" charset="-127"/>
              </a:rPr>
              <a:t>119</a:t>
            </a:r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에 신고를 하는 친구</a:t>
            </a:r>
            <a:endParaRPr lang="ko-KR" altLang="en-US" sz="2800" dirty="0">
              <a:latin typeface="SUITE" pitchFamily="2" charset="-127"/>
              <a:ea typeface="SUITE" pitchFamily="2" charset="-127"/>
            </a:endParaRPr>
          </a:p>
        </p:txBody>
      </p:sp>
      <p:cxnSp>
        <p:nvCxnSpPr>
          <p:cNvPr id="36" name="꺾인 연결선 35"/>
          <p:cNvCxnSpPr>
            <a:stCxn id="5" idx="3"/>
          </p:cNvCxnSpPr>
          <p:nvPr/>
        </p:nvCxnSpPr>
        <p:spPr>
          <a:xfrm>
            <a:off x="6820484" y="3694438"/>
            <a:ext cx="1842266" cy="81066"/>
          </a:xfrm>
          <a:prstGeom prst="bentConnector3">
            <a:avLst>
              <a:gd name="adj1" fmla="val 50000"/>
            </a:avLst>
          </a:prstGeom>
          <a:ln w="952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그림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28" y="3864711"/>
            <a:ext cx="344424" cy="34134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182708" y="3217384"/>
            <a:ext cx="3536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라이프가드 선생님이</a:t>
            </a:r>
            <a:endParaRPr lang="en-US" altLang="ko-KR" sz="2800" dirty="0" smtClean="0">
              <a:latin typeface="SUITE" pitchFamily="2" charset="-127"/>
              <a:ea typeface="SUITE" pitchFamily="2" charset="-127"/>
            </a:endParaRPr>
          </a:p>
          <a:p>
            <a:pPr algn="r"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구조 용품을 들고</a:t>
            </a:r>
            <a:endParaRPr lang="en-US" altLang="ko-KR" sz="2800" dirty="0" smtClean="0">
              <a:latin typeface="SUITE" pitchFamily="2" charset="-127"/>
              <a:ea typeface="SUITE" pitchFamily="2" charset="-127"/>
            </a:endParaRPr>
          </a:p>
          <a:p>
            <a:pPr algn="r"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친구를 구하러 가요</a:t>
            </a:r>
            <a:endParaRPr lang="ko-KR" altLang="en-US" sz="2800" dirty="0">
              <a:latin typeface="SUITE" pitchFamily="2" charset="-127"/>
              <a:ea typeface="SUITE" pitchFamily="2" charset="-127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445" y="5843565"/>
            <a:ext cx="347235" cy="344135"/>
          </a:xfrm>
          <a:prstGeom prst="rect">
            <a:avLst/>
          </a:prstGeom>
        </p:spPr>
      </p:pic>
      <p:cxnSp>
        <p:nvCxnSpPr>
          <p:cNvPr id="42" name="꺾인 연결선 41"/>
          <p:cNvCxnSpPr/>
          <p:nvPr/>
        </p:nvCxnSpPr>
        <p:spPr>
          <a:xfrm flipV="1">
            <a:off x="7870699" y="5371870"/>
            <a:ext cx="1260509" cy="328210"/>
          </a:xfrm>
          <a:prstGeom prst="bentConnector3">
            <a:avLst>
              <a:gd name="adj1" fmla="val 50000"/>
            </a:avLst>
          </a:prstGeom>
          <a:ln w="952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182708" y="5114001"/>
            <a:ext cx="3536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안전 장비 없이</a:t>
            </a:r>
            <a:endParaRPr lang="en-US" altLang="ko-KR" sz="2800" dirty="0" smtClean="0">
              <a:latin typeface="SUITE" pitchFamily="2" charset="-127"/>
              <a:ea typeface="SUITE" pitchFamily="2" charset="-127"/>
            </a:endParaRPr>
          </a:p>
          <a:p>
            <a:pPr algn="r"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깊은 곳에 빠져서</a:t>
            </a:r>
            <a:endParaRPr lang="en-US" altLang="ko-KR" sz="2800" dirty="0" smtClean="0">
              <a:latin typeface="SUITE" pitchFamily="2" charset="-127"/>
              <a:ea typeface="SUITE" pitchFamily="2" charset="-127"/>
            </a:endParaRPr>
          </a:p>
          <a:p>
            <a:pPr algn="r"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위험해진 친구</a:t>
            </a:r>
            <a:endParaRPr lang="ko-KR" altLang="en-US" sz="2800" dirty="0">
              <a:latin typeface="SUITE" pitchFamily="2" charset="-127"/>
              <a:ea typeface="SUITE" pitchFamily="2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3267" y="1390957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>
                <a:latin typeface="SUITE" pitchFamily="2" charset="-127"/>
                <a:ea typeface="SUITE" pitchFamily="2" charset="-127"/>
              </a:rPr>
              <a:t>텍스트를 눌러보세요</a:t>
            </a:r>
            <a:endParaRPr lang="ko-KR" altLang="en-US">
              <a:latin typeface="SUITE" pitchFamily="2" charset="-127"/>
              <a:ea typeface="SUITE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046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51429" y="2660070"/>
              <a:ext cx="1460439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04</a:t>
              </a:r>
              <a:endParaRPr lang="en-US" altLang="ko-KR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01638" y="511131"/>
            <a:ext cx="78416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수상 안전 수칙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을 알아봐요 </a:t>
            </a:r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(2)</a:t>
            </a:r>
            <a:endParaRPr lang="ko-KR" altLang="en-US" sz="3200" b="1" dirty="0">
              <a:solidFill>
                <a:srgbClr val="0189FF"/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268916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16655" y="541908"/>
            <a:ext cx="2496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altLang="ko-KR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- </a:t>
            </a:r>
            <a:r>
              <a:rPr lang="ko-KR" altLang="en-US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계곡 안전 수칙</a:t>
            </a:r>
            <a:endParaRPr lang="ko-KR" altLang="en-US" sz="2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267" y="3874574"/>
            <a:ext cx="3536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사람 없는 높은 바위에서</a:t>
            </a:r>
            <a:endParaRPr lang="en-US" altLang="ko-KR" sz="2800" dirty="0" smtClean="0">
              <a:latin typeface="SUITE" pitchFamily="2" charset="-127"/>
              <a:ea typeface="SUITE" pitchFamily="2" charset="-127"/>
            </a:endParaRPr>
          </a:p>
          <a:p>
            <a:pPr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장난 치는 친구</a:t>
            </a:r>
            <a:endParaRPr lang="ko-KR" altLang="en-US" sz="2800" dirty="0">
              <a:latin typeface="SUITE" pitchFamily="2" charset="-127"/>
              <a:ea typeface="SUITE" pitchFamily="2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8" r="31"/>
          <a:stretch/>
        </p:blipFill>
        <p:spPr>
          <a:xfrm>
            <a:off x="4146693" y="1328250"/>
            <a:ext cx="3898614" cy="5459518"/>
          </a:xfrm>
          <a:prstGeom prst="rect">
            <a:avLst/>
          </a:prstGeom>
        </p:spPr>
      </p:pic>
      <p:cxnSp>
        <p:nvCxnSpPr>
          <p:cNvPr id="16" name="꺾인 연결선 15"/>
          <p:cNvCxnSpPr>
            <a:endCxn id="9" idx="3"/>
          </p:cNvCxnSpPr>
          <p:nvPr/>
        </p:nvCxnSpPr>
        <p:spPr>
          <a:xfrm rot="5400000">
            <a:off x="3562601" y="3316288"/>
            <a:ext cx="1482032" cy="588649"/>
          </a:xfrm>
          <a:prstGeom prst="bentConnector2">
            <a:avLst/>
          </a:prstGeom>
          <a:ln w="952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15" y="4548102"/>
            <a:ext cx="344424" cy="34134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15" y="2224595"/>
            <a:ext cx="347235" cy="344135"/>
          </a:xfrm>
          <a:prstGeom prst="rect">
            <a:avLst/>
          </a:prstGeom>
        </p:spPr>
      </p:pic>
      <p:cxnSp>
        <p:nvCxnSpPr>
          <p:cNvPr id="29" name="꺾인 연결선 28"/>
          <p:cNvCxnSpPr/>
          <p:nvPr/>
        </p:nvCxnSpPr>
        <p:spPr>
          <a:xfrm flipV="1">
            <a:off x="7384096" y="2690640"/>
            <a:ext cx="1030544" cy="912438"/>
          </a:xfrm>
          <a:prstGeom prst="bentConnector3">
            <a:avLst>
              <a:gd name="adj1" fmla="val 50000"/>
            </a:avLst>
          </a:prstGeom>
          <a:ln w="952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182708" y="2215815"/>
            <a:ext cx="3536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보호자 없이 혼자 따로</a:t>
            </a:r>
            <a:endParaRPr lang="en-US" altLang="ko-KR" sz="2800" dirty="0" smtClean="0">
              <a:latin typeface="SUITE" pitchFamily="2" charset="-127"/>
              <a:ea typeface="SUITE" pitchFamily="2" charset="-127"/>
            </a:endParaRPr>
          </a:p>
          <a:p>
            <a:pPr algn="r"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놀다가 위험해진 친구</a:t>
            </a:r>
            <a:endParaRPr lang="ko-KR" altLang="en-US" sz="2800" dirty="0">
              <a:latin typeface="SUITE" pitchFamily="2" charset="-127"/>
              <a:ea typeface="SUITE" pitchFamily="2" charset="-127"/>
            </a:endParaRPr>
          </a:p>
        </p:txBody>
      </p:sp>
      <p:cxnSp>
        <p:nvCxnSpPr>
          <p:cNvPr id="42" name="꺾인 연결선 41"/>
          <p:cNvCxnSpPr/>
          <p:nvPr/>
        </p:nvCxnSpPr>
        <p:spPr>
          <a:xfrm flipV="1">
            <a:off x="5996763" y="5337544"/>
            <a:ext cx="2319892" cy="468954"/>
          </a:xfrm>
          <a:prstGeom prst="bentConnector3">
            <a:avLst>
              <a:gd name="adj1" fmla="val 67875"/>
            </a:avLst>
          </a:prstGeom>
          <a:ln w="952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182708" y="4918539"/>
            <a:ext cx="3536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얕은 물가에서 부모님과</a:t>
            </a:r>
            <a:endParaRPr lang="en-US" altLang="ko-KR" sz="2800" dirty="0" smtClean="0">
              <a:latin typeface="SUITE" pitchFamily="2" charset="-127"/>
              <a:ea typeface="SUITE" pitchFamily="2" charset="-127"/>
            </a:endParaRPr>
          </a:p>
          <a:p>
            <a:pPr algn="r"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안전하게 물놀이한 친구</a:t>
            </a:r>
            <a:endParaRPr lang="ko-KR" altLang="en-US" sz="2800" dirty="0">
              <a:latin typeface="SUITE" pitchFamily="2" charset="-127"/>
              <a:ea typeface="SUITE" pitchFamily="2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3267" y="1390957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>
                <a:latin typeface="SUITE" pitchFamily="2" charset="-127"/>
                <a:ea typeface="SUITE" pitchFamily="2" charset="-127"/>
              </a:rPr>
              <a:t>텍스트를 눌러보세요</a:t>
            </a:r>
            <a:endParaRPr lang="ko-KR" altLang="en-US">
              <a:latin typeface="SUITE" pitchFamily="2" charset="-127"/>
              <a:ea typeface="SUITE" pitchFamily="2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96" y="3217384"/>
            <a:ext cx="1123600" cy="796565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928" y="3443598"/>
            <a:ext cx="347235" cy="34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9508" y="2660070"/>
              <a:ext cx="1604274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활동하기</a:t>
              </a:r>
              <a:endParaRPr lang="ko-KR" altLang="en-US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생존수영</a:t>
            </a:r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 3D 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퍼즐을 만들어봅시다</a:t>
            </a:r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.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16" y="2392326"/>
            <a:ext cx="8243754" cy="423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3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9508" y="2660070"/>
              <a:ext cx="1604274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활동하기</a:t>
              </a:r>
              <a:endParaRPr lang="ko-KR" altLang="en-US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생존수영</a:t>
            </a:r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 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판 뒤 </a:t>
            </a:r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OX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퀴즈를 해봅시다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0" b="15968"/>
          <a:stretch/>
        </p:blipFill>
        <p:spPr>
          <a:xfrm>
            <a:off x="2578543" y="2563302"/>
            <a:ext cx="7034915" cy="4028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7598" y="2107676"/>
            <a:ext cx="10611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퍼즐 </a:t>
            </a:r>
            <a:r>
              <a:rPr lang="ko-KR" altLang="en-US" sz="2800" dirty="0" err="1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뒷편의</a:t>
            </a:r>
            <a:r>
              <a:rPr lang="ko-KR" altLang="en-US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 퀴즈에서 올바른 행동에는 </a:t>
            </a:r>
            <a:r>
              <a:rPr lang="en-US" altLang="ko-KR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O</a:t>
            </a:r>
            <a:r>
              <a:rPr lang="ko-KR" altLang="en-US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를</a:t>
            </a:r>
            <a:r>
              <a:rPr lang="en-US" altLang="ko-KR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,</a:t>
            </a:r>
          </a:p>
          <a:p>
            <a:pPr algn="ctr" fontAlgn="base"/>
            <a:r>
              <a:rPr lang="ko-KR" altLang="en-US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올바르지 않은 행동에는 </a:t>
            </a:r>
            <a:r>
              <a:rPr lang="en-US" altLang="ko-KR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X</a:t>
            </a:r>
            <a:r>
              <a:rPr lang="ko-KR" altLang="en-US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를 써주세요</a:t>
            </a:r>
            <a:endParaRPr lang="ko-KR" altLang="en-US" sz="2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62" y="4329757"/>
            <a:ext cx="347235" cy="34413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65" y="4688608"/>
            <a:ext cx="344424" cy="34134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99" y="5671187"/>
            <a:ext cx="344424" cy="341349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94" y="5002354"/>
            <a:ext cx="347235" cy="34413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02" y="5335377"/>
            <a:ext cx="347235" cy="34413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378" y="4367295"/>
            <a:ext cx="347235" cy="34413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144" y="4722063"/>
            <a:ext cx="344424" cy="341349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160" y="5052652"/>
            <a:ext cx="347235" cy="34413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3" y="5375394"/>
            <a:ext cx="344424" cy="341349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245" y="5694419"/>
            <a:ext cx="344424" cy="34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9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9507" y="2660070"/>
              <a:ext cx="1604273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심화학습</a:t>
              </a:r>
              <a:endParaRPr lang="ko-KR" altLang="en-US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(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선택활동</a:t>
            </a:r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1) 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생존수영 이야기 만들기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="" xmlns:a16="http://schemas.microsoft.com/office/drawing/2014/main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2185" y="2089931"/>
            <a:ext cx="1046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 smtClean="0"/>
              <a:t>내가 만든 </a:t>
            </a:r>
            <a:r>
              <a:rPr lang="en-US" altLang="ko-KR" sz="2400" dirty="0" smtClean="0"/>
              <a:t>3D </a:t>
            </a:r>
            <a:r>
              <a:rPr lang="ko-KR" altLang="en-US" sz="2400" dirty="0" smtClean="0"/>
              <a:t>퍼즐로 생존수영 이야기를 만들고 발표해봅시다</a:t>
            </a:r>
            <a:r>
              <a:rPr lang="en-US" altLang="ko-KR" sz="2400" dirty="0" smtClean="0"/>
              <a:t>.</a:t>
            </a:r>
            <a:endParaRPr lang="ko-KR" altLang="en-US" b="1" spc="-150" dirty="0"/>
          </a:p>
        </p:txBody>
      </p:sp>
      <p:sp>
        <p:nvSpPr>
          <p:cNvPr id="14" name="TextBox 13"/>
          <p:cNvSpPr txBox="1"/>
          <p:nvPr/>
        </p:nvSpPr>
        <p:spPr>
          <a:xfrm>
            <a:off x="5306560" y="3320658"/>
            <a:ext cx="6004576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000" dirty="0" err="1">
                <a:latin typeface="SUITE" pitchFamily="2" charset="-127"/>
                <a:ea typeface="SUITE" pitchFamily="2" charset="-127"/>
              </a:rPr>
              <a:t>안전이는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 가족들과 함께 수영장으로 물놀이를 하러 갔어요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. 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물에 들어가기 전에는 다 함께 준비운동을 하며 충분히 몸을 풀고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, 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심장과 먼 쪽부터 물을 적시고 들어갔어요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. 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동생에게 같이 놀자고 이야기하러 빠르게 가고 싶었지만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, 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바닥이 미끄러우니 조심조심 걸어갔답니다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. 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안전 수칙을 잘 지킨 덕분에 즐겁고 안전하게 물놀이를 즐길 수 있었어요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! </a:t>
            </a:r>
            <a:endParaRPr lang="ko-KR" altLang="en-US" sz="2000" dirty="0">
              <a:latin typeface="SUITE" pitchFamily="2" charset="-127"/>
              <a:ea typeface="SUITE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978195" y="3040911"/>
            <a:ext cx="4061638" cy="3370521"/>
          </a:xfrm>
          <a:prstGeom prst="roundRect">
            <a:avLst>
              <a:gd name="adj" fmla="val 797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82" y="3320658"/>
            <a:ext cx="3944264" cy="286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9507" y="2660070"/>
              <a:ext cx="1604273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심화학습</a:t>
              </a:r>
              <a:endParaRPr lang="ko-KR" altLang="en-US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(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선택활동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2</a:t>
            </a:r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) 1,2,3! 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구조놀이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="" xmlns:a16="http://schemas.microsoft.com/office/drawing/2014/main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93322" y="2198368"/>
            <a:ext cx="600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① 놀이는 </a:t>
            </a:r>
            <a:r>
              <a:rPr lang="ko-KR" altLang="en-US" sz="2000" b="1" dirty="0">
                <a:solidFill>
                  <a:srgbClr val="0189FF"/>
                </a:solidFill>
                <a:latin typeface="SUITE" pitchFamily="2" charset="-127"/>
                <a:ea typeface="SUITE" pitchFamily="2" charset="-127"/>
              </a:rPr>
              <a:t>두 팀이 경쟁하는 방식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으로 진행되며</a:t>
            </a:r>
            <a:r>
              <a:rPr lang="en-US" altLang="ko-KR" sz="2000" dirty="0" smtClean="0">
                <a:latin typeface="SUITE" pitchFamily="2" charset="-127"/>
                <a:ea typeface="SUITE" pitchFamily="2" charset="-127"/>
              </a:rPr>
              <a:t>,</a:t>
            </a:r>
          </a:p>
          <a:p>
            <a:pPr fontAlgn="base"/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 </a:t>
            </a:r>
            <a:r>
              <a:rPr lang="en-US" altLang="ko-KR" sz="2000" dirty="0" smtClean="0">
                <a:latin typeface="SUITE" pitchFamily="2" charset="-127"/>
                <a:ea typeface="SUITE" pitchFamily="2" charset="-127"/>
              </a:rPr>
              <a:t>    </a:t>
            </a:r>
            <a:r>
              <a:rPr lang="ko-KR" altLang="en-US" sz="2000" dirty="0" smtClean="0">
                <a:latin typeface="SUITE" pitchFamily="2" charset="-127"/>
                <a:ea typeface="SUITE" pitchFamily="2" charset="-127"/>
              </a:rPr>
              <a:t>라운드마다 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각 팀에서 </a:t>
            </a:r>
            <a:r>
              <a:rPr lang="en-US" altLang="ko-KR" sz="2000" b="1" dirty="0">
                <a:latin typeface="SUITE" pitchFamily="2" charset="-127"/>
                <a:ea typeface="SUITE" pitchFamily="2" charset="-127"/>
              </a:rPr>
              <a:t>3</a:t>
            </a:r>
            <a:r>
              <a:rPr lang="ko-KR" altLang="en-US" sz="2000" b="1" dirty="0">
                <a:latin typeface="SUITE" pitchFamily="2" charset="-127"/>
                <a:ea typeface="SUITE" pitchFamily="2" charset="-127"/>
              </a:rPr>
              <a:t>명의 학생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들이 참가해요</a:t>
            </a:r>
            <a:r>
              <a:rPr lang="en-US" altLang="ko-KR" sz="2000" dirty="0" smtClean="0">
                <a:latin typeface="SUITE" pitchFamily="2" charset="-127"/>
                <a:ea typeface="SUITE" pitchFamily="2" charset="-127"/>
              </a:rPr>
              <a:t>.</a:t>
            </a:r>
            <a:endParaRPr lang="ko-KR" altLang="en-US" sz="2000" dirty="0">
              <a:latin typeface="SUITE" pitchFamily="2" charset="-127"/>
              <a:ea typeface="SUITE" pitchFamily="2" charset="-127"/>
            </a:endParaRPr>
          </a:p>
        </p:txBody>
      </p:sp>
      <p:pic>
        <p:nvPicPr>
          <p:cNvPr id="15" name="그림 14">
            <a:hlinkClick r:id="rId2"/>
            <a:extLst>
              <a:ext uri="{FF2B5EF4-FFF2-40B4-BE49-F238E27FC236}">
                <a16:creationId xmlns:a16="http://schemas.microsoft.com/office/drawing/2014/main" xmlns="" id="{CCECFF3A-A6E8-204B-C277-8FB1F2335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305" y="1317137"/>
            <a:ext cx="521423" cy="5382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742752A-A1D8-567B-5424-4D6440D18E94}"/>
              </a:ext>
            </a:extLst>
          </p:cNvPr>
          <p:cNvSpPr txBox="1"/>
          <p:nvPr/>
        </p:nvSpPr>
        <p:spPr>
          <a:xfrm>
            <a:off x="9955097" y="1486048"/>
            <a:ext cx="82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pc="-150" dirty="0" smtClean="0"/>
              <a:t>12</a:t>
            </a:r>
            <a:r>
              <a:rPr lang="ko-KR" altLang="en-US" spc="-150" dirty="0" smtClean="0"/>
              <a:t>분▶</a:t>
            </a:r>
            <a:endParaRPr lang="ko-KR" altLang="en-US" spc="-150" dirty="0"/>
          </a:p>
        </p:txBody>
      </p:sp>
      <p:pic>
        <p:nvPicPr>
          <p:cNvPr id="17" name="그림 16">
            <a:hlinkClick r:id="rId4"/>
            <a:extLst>
              <a:ext uri="{FF2B5EF4-FFF2-40B4-BE49-F238E27FC236}">
                <a16:creationId xmlns:a16="http://schemas.microsoft.com/office/drawing/2014/main" xmlns="" id="{CCECFF3A-A6E8-204B-C277-8FB1F2335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210" y="1317137"/>
            <a:ext cx="521423" cy="5382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742752A-A1D8-567B-5424-4D6440D18E94}"/>
              </a:ext>
            </a:extLst>
          </p:cNvPr>
          <p:cNvSpPr txBox="1"/>
          <p:nvPr/>
        </p:nvSpPr>
        <p:spPr>
          <a:xfrm>
            <a:off x="8498405" y="1486048"/>
            <a:ext cx="71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pc="-150" dirty="0"/>
              <a:t>7</a:t>
            </a:r>
            <a:r>
              <a:rPr lang="ko-KR" altLang="en-US" spc="-150" dirty="0" smtClean="0"/>
              <a:t>분▶</a:t>
            </a:r>
            <a:endParaRPr lang="ko-KR" altLang="en-US" spc="-150" dirty="0"/>
          </a:p>
        </p:txBody>
      </p:sp>
      <p:sp>
        <p:nvSpPr>
          <p:cNvPr id="19" name="TextBox 18"/>
          <p:cNvSpPr txBox="1"/>
          <p:nvPr/>
        </p:nvSpPr>
        <p:spPr>
          <a:xfrm>
            <a:off x="4893322" y="3392483"/>
            <a:ext cx="600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smtClean="0">
                <a:latin typeface="SUITE" pitchFamily="2" charset="-127"/>
                <a:ea typeface="SUITE" pitchFamily="2" charset="-127"/>
              </a:rPr>
              <a:t>② 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경기에 참가하는 학생들은 순서에 </a:t>
            </a:r>
            <a:r>
              <a:rPr lang="ko-KR" altLang="en-US" sz="2000" dirty="0" smtClean="0">
                <a:latin typeface="SUITE" pitchFamily="2" charset="-127"/>
                <a:ea typeface="SUITE" pitchFamily="2" charset="-127"/>
              </a:rPr>
              <a:t>맞게</a:t>
            </a:r>
            <a:endParaRPr lang="en-US" altLang="ko-KR" sz="2000" dirty="0" smtClean="0">
              <a:latin typeface="SUITE" pitchFamily="2" charset="-127"/>
              <a:ea typeface="SUITE" pitchFamily="2" charset="-127"/>
            </a:endParaRPr>
          </a:p>
          <a:p>
            <a:pPr fontAlgn="base"/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 </a:t>
            </a:r>
            <a:r>
              <a:rPr lang="en-US" altLang="ko-KR" sz="2000" dirty="0" smtClean="0">
                <a:latin typeface="SUITE" pitchFamily="2" charset="-127"/>
                <a:ea typeface="SUITE" pitchFamily="2" charset="-127"/>
              </a:rPr>
              <a:t>    </a:t>
            </a:r>
            <a:r>
              <a:rPr lang="ko-KR" altLang="en-US" sz="2000" b="1" dirty="0" smtClean="0">
                <a:latin typeface="SUITE" pitchFamily="2" charset="-127"/>
                <a:ea typeface="SUITE" pitchFamily="2" charset="-127"/>
              </a:rPr>
              <a:t>정해진 </a:t>
            </a:r>
            <a:r>
              <a:rPr lang="en-US" altLang="ko-KR" sz="2000" b="1" dirty="0">
                <a:latin typeface="SUITE" pitchFamily="2" charset="-127"/>
                <a:ea typeface="SUITE" pitchFamily="2" charset="-127"/>
              </a:rPr>
              <a:t>3</a:t>
            </a:r>
            <a:r>
              <a:rPr lang="ko-KR" altLang="en-US" sz="2000" b="1" dirty="0">
                <a:latin typeface="SUITE" pitchFamily="2" charset="-127"/>
                <a:ea typeface="SUITE" pitchFamily="2" charset="-127"/>
              </a:rPr>
              <a:t>개의 지점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에서 대기해요</a:t>
            </a:r>
            <a:r>
              <a:rPr lang="en-US" altLang="ko-KR" sz="2000" dirty="0" smtClean="0">
                <a:latin typeface="SUITE" pitchFamily="2" charset="-127"/>
                <a:ea typeface="SUITE" pitchFamily="2" charset="-127"/>
              </a:rPr>
              <a:t>.</a:t>
            </a:r>
            <a:endParaRPr lang="ko-KR" altLang="en-US" sz="2000" dirty="0">
              <a:latin typeface="SUITE" pitchFamily="2" charset="-127"/>
              <a:ea typeface="SUITE" pitchFamily="2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3322" y="4586598"/>
            <a:ext cx="600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smtClean="0">
                <a:latin typeface="SUITE" pitchFamily="2" charset="-127"/>
                <a:ea typeface="SUITE" pitchFamily="2" charset="-127"/>
              </a:rPr>
              <a:t>③ 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출발 신호가 울리면 </a:t>
            </a:r>
            <a:r>
              <a:rPr lang="ko-KR" altLang="en-US" sz="2000" b="1" dirty="0">
                <a:latin typeface="SUITE" pitchFamily="2" charset="-127"/>
                <a:ea typeface="SUITE" pitchFamily="2" charset="-127"/>
              </a:rPr>
              <a:t>첫 번째 주자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는 </a:t>
            </a:r>
            <a:r>
              <a:rPr lang="ko-KR" altLang="en-US" sz="2000" b="1" dirty="0">
                <a:latin typeface="SUITE" pitchFamily="2" charset="-127"/>
                <a:ea typeface="SUITE" pitchFamily="2" charset="-127"/>
              </a:rPr>
              <a:t>비닐봉지에 바람을 분 뒤 잘 묶어 구조 용품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을 만들고 </a:t>
            </a:r>
            <a:r>
              <a:rPr lang="ko-KR" altLang="en-US" sz="2000" b="1" dirty="0">
                <a:solidFill>
                  <a:srgbClr val="0189FF"/>
                </a:solidFill>
                <a:latin typeface="SUITE" pitchFamily="2" charset="-127"/>
                <a:ea typeface="SUITE" pitchFamily="2" charset="-127"/>
              </a:rPr>
              <a:t>다섯 번 이상 튕긴 뒤</a:t>
            </a:r>
            <a:r>
              <a:rPr lang="ko-KR" altLang="en-US" sz="2000" dirty="0">
                <a:solidFill>
                  <a:srgbClr val="0189FF"/>
                </a:solidFill>
                <a:latin typeface="SUITE" pitchFamily="2" charset="-127"/>
                <a:ea typeface="SUITE" pitchFamily="2" charset="-127"/>
              </a:rPr>
              <a:t> 비닐봉지에 이상이 없다면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 </a:t>
            </a:r>
            <a:r>
              <a:rPr lang="ko-KR" altLang="en-US" sz="2000" b="1" dirty="0">
                <a:latin typeface="SUITE" pitchFamily="2" charset="-127"/>
                <a:ea typeface="SUITE" pitchFamily="2" charset="-127"/>
              </a:rPr>
              <a:t>두 번째 주자와 바통 터치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를 해요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. </a:t>
            </a:r>
            <a:endParaRPr lang="ko-KR" altLang="en-US" sz="2000" dirty="0">
              <a:latin typeface="SUITE" pitchFamily="2" charset="-127"/>
              <a:ea typeface="SUITE" pitchFamily="2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2207160"/>
            <a:ext cx="3349869" cy="334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9507" y="2660070"/>
              <a:ext cx="1604273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심화학습</a:t>
              </a:r>
              <a:endParaRPr lang="ko-KR" altLang="en-US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(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선택활동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2</a:t>
            </a:r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) 1,2,3! 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구조놀이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="" xmlns:a16="http://schemas.microsoft.com/office/drawing/2014/main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93322" y="2198368"/>
            <a:ext cx="600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smtClean="0">
                <a:latin typeface="SUITE" pitchFamily="2" charset="-127"/>
                <a:ea typeface="SUITE" pitchFamily="2" charset="-127"/>
              </a:rPr>
              <a:t>④ </a:t>
            </a:r>
            <a:r>
              <a:rPr lang="ko-KR" altLang="en-US" sz="2000" b="1" dirty="0">
                <a:latin typeface="SUITE" pitchFamily="2" charset="-127"/>
                <a:ea typeface="SUITE" pitchFamily="2" charset="-127"/>
              </a:rPr>
              <a:t>두 번째 주자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는 </a:t>
            </a:r>
            <a:r>
              <a:rPr lang="ko-KR" altLang="en-US" sz="2000" dirty="0">
                <a:solidFill>
                  <a:srgbClr val="0189FF"/>
                </a:solidFill>
                <a:latin typeface="SUITE" pitchFamily="2" charset="-127"/>
                <a:ea typeface="SUITE" pitchFamily="2" charset="-127"/>
              </a:rPr>
              <a:t>훌라후프 구명환을 던져 </a:t>
            </a:r>
            <a:r>
              <a:rPr lang="ko-KR" altLang="en-US" sz="2000" b="1" dirty="0" err="1">
                <a:solidFill>
                  <a:srgbClr val="0189FF"/>
                </a:solidFill>
                <a:latin typeface="SUITE" pitchFamily="2" charset="-127"/>
                <a:ea typeface="SUITE" pitchFamily="2" charset="-127"/>
              </a:rPr>
              <a:t>콩주머니를</a:t>
            </a:r>
            <a:r>
              <a:rPr lang="ko-KR" altLang="en-US" sz="2000" b="1" dirty="0">
                <a:solidFill>
                  <a:srgbClr val="0189FF"/>
                </a:solidFill>
                <a:latin typeface="SUITE" pitchFamily="2" charset="-127"/>
                <a:ea typeface="SUITE" pitchFamily="2" charset="-127"/>
              </a:rPr>
              <a:t> </a:t>
            </a:r>
            <a:r>
              <a:rPr lang="en-US" altLang="ko-KR" sz="2000" b="1" dirty="0">
                <a:solidFill>
                  <a:srgbClr val="0189FF"/>
                </a:solidFill>
                <a:latin typeface="SUITE" pitchFamily="2" charset="-127"/>
                <a:ea typeface="SUITE" pitchFamily="2" charset="-127"/>
              </a:rPr>
              <a:t>10</a:t>
            </a:r>
            <a:r>
              <a:rPr lang="ko-KR" altLang="en-US" sz="2000" b="1" dirty="0">
                <a:solidFill>
                  <a:srgbClr val="0189FF"/>
                </a:solidFill>
                <a:latin typeface="SUITE" pitchFamily="2" charset="-127"/>
                <a:ea typeface="SUITE" pitchFamily="2" charset="-127"/>
              </a:rPr>
              <a:t>개 이상 건지면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 세 번째 주자와 바통 터치를 해요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. </a:t>
            </a:r>
            <a:endParaRPr lang="ko-KR" altLang="en-US" sz="2000" dirty="0">
              <a:latin typeface="SUITE" pitchFamily="2" charset="-127"/>
              <a:ea typeface="SUITE" pitchFamily="2" charset="-127"/>
            </a:endParaRPr>
          </a:p>
        </p:txBody>
      </p:sp>
      <p:pic>
        <p:nvPicPr>
          <p:cNvPr id="15" name="그림 14">
            <a:hlinkClick r:id="rId2"/>
            <a:extLst>
              <a:ext uri="{FF2B5EF4-FFF2-40B4-BE49-F238E27FC236}">
                <a16:creationId xmlns:a16="http://schemas.microsoft.com/office/drawing/2014/main" xmlns="" id="{CCECFF3A-A6E8-204B-C277-8FB1F2335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305" y="1317137"/>
            <a:ext cx="521423" cy="5382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742752A-A1D8-567B-5424-4D6440D18E94}"/>
              </a:ext>
            </a:extLst>
          </p:cNvPr>
          <p:cNvSpPr txBox="1"/>
          <p:nvPr/>
        </p:nvSpPr>
        <p:spPr>
          <a:xfrm>
            <a:off x="9955097" y="1486048"/>
            <a:ext cx="82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pc="-150" dirty="0" smtClean="0"/>
              <a:t>12</a:t>
            </a:r>
            <a:r>
              <a:rPr lang="ko-KR" altLang="en-US" spc="-150" dirty="0" smtClean="0"/>
              <a:t>분▶</a:t>
            </a:r>
            <a:endParaRPr lang="ko-KR" altLang="en-US" spc="-150" dirty="0"/>
          </a:p>
        </p:txBody>
      </p:sp>
      <p:pic>
        <p:nvPicPr>
          <p:cNvPr id="17" name="그림 16">
            <a:hlinkClick r:id="rId4"/>
            <a:extLst>
              <a:ext uri="{FF2B5EF4-FFF2-40B4-BE49-F238E27FC236}">
                <a16:creationId xmlns:a16="http://schemas.microsoft.com/office/drawing/2014/main" xmlns="" id="{CCECFF3A-A6E8-204B-C277-8FB1F2335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210" y="1317137"/>
            <a:ext cx="521423" cy="5382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742752A-A1D8-567B-5424-4D6440D18E94}"/>
              </a:ext>
            </a:extLst>
          </p:cNvPr>
          <p:cNvSpPr txBox="1"/>
          <p:nvPr/>
        </p:nvSpPr>
        <p:spPr>
          <a:xfrm>
            <a:off x="8498405" y="1486048"/>
            <a:ext cx="71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pc="-150" dirty="0"/>
              <a:t>7</a:t>
            </a:r>
            <a:r>
              <a:rPr lang="ko-KR" altLang="en-US" spc="-150" dirty="0" smtClean="0"/>
              <a:t>분▶</a:t>
            </a:r>
            <a:endParaRPr lang="ko-KR" altLang="en-US" spc="-150" dirty="0"/>
          </a:p>
        </p:txBody>
      </p:sp>
      <p:sp>
        <p:nvSpPr>
          <p:cNvPr id="19" name="TextBox 18"/>
          <p:cNvSpPr txBox="1"/>
          <p:nvPr/>
        </p:nvSpPr>
        <p:spPr>
          <a:xfrm>
            <a:off x="4893322" y="3306274"/>
            <a:ext cx="600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smtClean="0">
                <a:latin typeface="SUITE" pitchFamily="2" charset="-127"/>
                <a:ea typeface="SUITE" pitchFamily="2" charset="-127"/>
              </a:rPr>
              <a:t>⑤ </a:t>
            </a:r>
            <a:r>
              <a:rPr lang="ko-KR" altLang="en-US" sz="2000" b="1" dirty="0">
                <a:latin typeface="SUITE" pitchFamily="2" charset="-127"/>
                <a:ea typeface="SUITE" pitchFamily="2" charset="-127"/>
              </a:rPr>
              <a:t>세 번째 주자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는 </a:t>
            </a:r>
            <a:r>
              <a:rPr lang="ko-KR" altLang="en-US" sz="2000" dirty="0">
                <a:solidFill>
                  <a:srgbClr val="0189FF"/>
                </a:solidFill>
                <a:latin typeface="SUITE" pitchFamily="2" charset="-127"/>
                <a:ea typeface="SUITE" pitchFamily="2" charset="-127"/>
              </a:rPr>
              <a:t>페트병에 줄을 묶어 구조 용품을 만들고 </a:t>
            </a:r>
            <a:r>
              <a:rPr lang="ko-KR" altLang="en-US" sz="2000" dirty="0" err="1">
                <a:solidFill>
                  <a:srgbClr val="0189FF"/>
                </a:solidFill>
                <a:latin typeface="SUITE" pitchFamily="2" charset="-127"/>
                <a:ea typeface="SUITE" pitchFamily="2" charset="-127"/>
              </a:rPr>
              <a:t>표적판의</a:t>
            </a:r>
            <a:r>
              <a:rPr lang="ko-KR" altLang="en-US" sz="2000" dirty="0">
                <a:solidFill>
                  <a:srgbClr val="0189FF"/>
                </a:solidFill>
                <a:latin typeface="SUITE" pitchFamily="2" charset="-127"/>
                <a:ea typeface="SUITE" pitchFamily="2" charset="-127"/>
              </a:rPr>
              <a:t> </a:t>
            </a:r>
            <a:r>
              <a:rPr lang="ko-KR" altLang="en-US" sz="2000" b="1" dirty="0">
                <a:solidFill>
                  <a:srgbClr val="0189FF"/>
                </a:solidFill>
                <a:latin typeface="SUITE" pitchFamily="2" charset="-127"/>
                <a:ea typeface="SUITE" pitchFamily="2" charset="-127"/>
              </a:rPr>
              <a:t>정가운데에 페트병을 맞추면</a:t>
            </a:r>
            <a:r>
              <a:rPr lang="ko-KR" altLang="en-US" sz="2000" dirty="0">
                <a:solidFill>
                  <a:srgbClr val="0189FF"/>
                </a:solidFill>
                <a:latin typeface="SUITE" pitchFamily="2" charset="-127"/>
                <a:ea typeface="SUITE" pitchFamily="2" charset="-127"/>
              </a:rPr>
              <a:t> 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다시 출발점으로 돌아가요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. 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이때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, 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세 번째 주자가 더 빨리 출발점으로 돌아온 팀이 그 라운드의 점수를 획득하게 됩니다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. </a:t>
            </a:r>
            <a:endParaRPr lang="ko-KR" altLang="en-US" sz="2000" dirty="0">
              <a:latin typeface="SUITE" pitchFamily="2" charset="-127"/>
              <a:ea typeface="SUITE" pitchFamily="2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3322" y="5029733"/>
            <a:ext cx="600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smtClean="0">
                <a:latin typeface="SUITE" pitchFamily="2" charset="-127"/>
                <a:ea typeface="SUITE" pitchFamily="2" charset="-127"/>
              </a:rPr>
              <a:t>⑥ </a:t>
            </a:r>
            <a:r>
              <a:rPr lang="ko-KR" altLang="en-US" sz="2000" b="1" dirty="0">
                <a:latin typeface="SUITE" pitchFamily="2" charset="-127"/>
                <a:ea typeface="SUITE" pitchFamily="2" charset="-127"/>
              </a:rPr>
              <a:t>①</a:t>
            </a:r>
            <a:r>
              <a:rPr lang="en-US" altLang="ko-KR" sz="2000" b="1" dirty="0">
                <a:latin typeface="SUITE" pitchFamily="2" charset="-127"/>
                <a:ea typeface="SUITE" pitchFamily="2" charset="-127"/>
              </a:rPr>
              <a:t>~</a:t>
            </a:r>
            <a:r>
              <a:rPr lang="ko-KR" altLang="en-US" sz="2000" b="1" dirty="0">
                <a:latin typeface="SUITE" pitchFamily="2" charset="-127"/>
                <a:ea typeface="SUITE" pitchFamily="2" charset="-127"/>
              </a:rPr>
              <a:t>⑤를 반복해서 진행한 뒤</a:t>
            </a:r>
            <a:r>
              <a:rPr lang="en-US" altLang="ko-KR" sz="2000" b="1" dirty="0">
                <a:latin typeface="SUITE" pitchFamily="2" charset="-127"/>
                <a:ea typeface="SUITE" pitchFamily="2" charset="-127"/>
              </a:rPr>
              <a:t>, </a:t>
            </a:r>
            <a:r>
              <a:rPr lang="ko-KR" altLang="en-US" sz="2000" b="1" dirty="0">
                <a:latin typeface="SUITE" pitchFamily="2" charset="-127"/>
                <a:ea typeface="SUITE" pitchFamily="2" charset="-127"/>
              </a:rPr>
              <a:t>각 라운드의 점수를 합산하여 더 높은 점수를 얻은 팀이 승리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해요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.</a:t>
            </a:r>
            <a:endParaRPr lang="ko-KR" altLang="en-US" sz="2000" dirty="0">
              <a:latin typeface="SUITE" pitchFamily="2" charset="-127"/>
              <a:ea typeface="SUITE" pitchFamily="2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1" b="3630"/>
          <a:stretch/>
        </p:blipFill>
        <p:spPr>
          <a:xfrm>
            <a:off x="1369126" y="4403151"/>
            <a:ext cx="2664069" cy="235634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" b="8221"/>
          <a:stretch/>
        </p:blipFill>
        <p:spPr>
          <a:xfrm>
            <a:off x="1369126" y="2134735"/>
            <a:ext cx="2664070" cy="22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8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77637" y="2375661"/>
            <a:ext cx="9836727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30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수영을</a:t>
            </a:r>
            <a:r>
              <a:rPr lang="en-US" altLang="ko-KR" sz="30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30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하는 중에 추위를 느끼면</a:t>
            </a:r>
            <a:endParaRPr lang="en-US" altLang="ko-KR" sz="3000" b="1" spc="-15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ko-KR" altLang="en-US" sz="30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수영장에서 나와요</a:t>
            </a:r>
            <a:endParaRPr lang="ko-KR" altLang="en-US" sz="3000" b="1" spc="-150" dirty="0">
              <a:solidFill>
                <a:srgbClr val="FF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950854" y="1323346"/>
            <a:ext cx="4290291" cy="797211"/>
            <a:chOff x="4151745" y="2595418"/>
            <a:chExt cx="3888509" cy="584775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4151745" y="2595418"/>
              <a:ext cx="3888509" cy="584775"/>
            </a:xfrm>
            <a:prstGeom prst="roundRect">
              <a:avLst>
                <a:gd name="adj" fmla="val 50000"/>
              </a:avLst>
            </a:prstGeom>
            <a:solidFill>
              <a:srgbClr val="5283CC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61865" y="2660070"/>
              <a:ext cx="2868282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마무리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O/X </a:t>
              </a:r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퀴즈</a:t>
              </a:r>
            </a:p>
          </p:txBody>
        </p:sp>
      </p:grpSp>
      <p:cxnSp>
        <p:nvCxnSpPr>
          <p:cNvPr id="25" name="직선 연결선 24"/>
          <p:cNvCxnSpPr/>
          <p:nvPr/>
        </p:nvCxnSpPr>
        <p:spPr>
          <a:xfrm>
            <a:off x="6096000" y="3805381"/>
            <a:ext cx="0" cy="2295162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그림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6" y="3704649"/>
            <a:ext cx="2480534" cy="248053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6595842-F1A6-3D7F-C070-8085DB35F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234" y="3704650"/>
            <a:ext cx="2480533" cy="248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2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77637" y="2375661"/>
            <a:ext cx="9836727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30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물에 빠진 사람을 발견하면 신속하게</a:t>
            </a:r>
            <a:endParaRPr lang="en-US" altLang="ko-KR" sz="3000" b="1" spc="-15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ko-KR" altLang="en-US" sz="30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구하기 위해 물에 뛰어들어요</a:t>
            </a:r>
            <a:endParaRPr lang="ko-KR" altLang="en-US" sz="3000" b="1" spc="-150" dirty="0">
              <a:solidFill>
                <a:srgbClr val="FF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950854" y="1323346"/>
            <a:ext cx="4290291" cy="797211"/>
            <a:chOff x="4151745" y="2595418"/>
            <a:chExt cx="3888509" cy="584775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4151745" y="2595418"/>
              <a:ext cx="3888509" cy="584775"/>
            </a:xfrm>
            <a:prstGeom prst="roundRect">
              <a:avLst>
                <a:gd name="adj" fmla="val 50000"/>
              </a:avLst>
            </a:prstGeom>
            <a:solidFill>
              <a:srgbClr val="5283CC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61865" y="2660070"/>
              <a:ext cx="2868282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마무리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O/X </a:t>
              </a:r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퀴즈</a:t>
              </a: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234" y="3704650"/>
            <a:ext cx="2480533" cy="2480533"/>
          </a:xfrm>
          <a:prstGeom prst="rect">
            <a:avLst/>
          </a:prstGeom>
        </p:spPr>
      </p:pic>
      <p:cxnSp>
        <p:nvCxnSpPr>
          <p:cNvPr id="25" name="직선 연결선 24"/>
          <p:cNvCxnSpPr/>
          <p:nvPr/>
        </p:nvCxnSpPr>
        <p:spPr>
          <a:xfrm>
            <a:off x="6096000" y="3805381"/>
            <a:ext cx="0" cy="2295162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56" y="3704649"/>
            <a:ext cx="2480534" cy="24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3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4230" y="816549"/>
            <a:ext cx="6843540" cy="403187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0" dirty="0" smtClean="0">
                <a:ln w="76200">
                  <a:noFill/>
                </a:ln>
                <a:solidFill>
                  <a:schemeClr val="bg1"/>
                </a:solidFill>
                <a:effectLst>
                  <a:outerShdw blurRad="38100" algn="ctr" rotWithShape="0">
                    <a:schemeClr val="accent5">
                      <a:lumMod val="50000"/>
                      <a:alpha val="40000"/>
                    </a:scheme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rPr>
              <a:t>안전하고 즐거운</a:t>
            </a:r>
            <a:endParaRPr lang="en-US" altLang="ko-KR" sz="8000" dirty="0" smtClean="0">
              <a:ln w="76200">
                <a:noFill/>
              </a:ln>
              <a:solidFill>
                <a:schemeClr val="bg1"/>
              </a:solidFill>
              <a:effectLst>
                <a:outerShdw blurRad="38100" algn="ctr" rotWithShape="0">
                  <a:schemeClr val="accent5">
                    <a:lumMod val="50000"/>
                    <a:alpha val="40000"/>
                  </a:schemeClr>
                </a:outerShdw>
              </a:effectLst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  <a:p>
            <a:pPr algn="ctr"/>
            <a:r>
              <a:rPr lang="ko-KR" altLang="en-US" sz="8000" dirty="0" smtClean="0">
                <a:ln w="76200">
                  <a:noFill/>
                </a:ln>
                <a:solidFill>
                  <a:schemeClr val="bg1"/>
                </a:solidFill>
                <a:effectLst>
                  <a:outerShdw blurRad="38100" algn="ctr" rotWithShape="0">
                    <a:schemeClr val="accent5">
                      <a:lumMod val="50000"/>
                      <a:alpha val="40000"/>
                    </a:scheme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rPr>
              <a:t>물놀이를 위한</a:t>
            </a:r>
            <a:endParaRPr lang="en-US" altLang="ko-KR" sz="8000" dirty="0" smtClean="0">
              <a:ln w="76200">
                <a:noFill/>
              </a:ln>
              <a:solidFill>
                <a:schemeClr val="bg1"/>
              </a:solidFill>
              <a:effectLst>
                <a:outerShdw blurRad="38100" algn="ctr" rotWithShape="0">
                  <a:schemeClr val="accent5">
                    <a:lumMod val="50000"/>
                    <a:alpha val="40000"/>
                  </a:schemeClr>
                </a:outerShdw>
              </a:effectLst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  <a:p>
            <a:pPr algn="ctr"/>
            <a:r>
              <a:rPr lang="ko-KR" altLang="en-US" sz="9600" dirty="0" smtClean="0">
                <a:ln w="76200">
                  <a:noFill/>
                </a:ln>
                <a:solidFill>
                  <a:schemeClr val="bg1"/>
                </a:solidFill>
                <a:effectLst>
                  <a:outerShdw blurRad="38100" algn="ctr" rotWithShape="0">
                    <a:schemeClr val="accent5">
                      <a:lumMod val="50000"/>
                      <a:alpha val="40000"/>
                    </a:scheme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rPr>
              <a:t>생존수영</a:t>
            </a:r>
            <a:endParaRPr lang="ko-KR" altLang="en-US" sz="9600" dirty="0">
              <a:ln w="76200">
                <a:noFill/>
              </a:ln>
              <a:solidFill>
                <a:schemeClr val="bg1"/>
              </a:solidFill>
              <a:effectLst>
                <a:outerShdw blurRad="38100" algn="ctr" rotWithShape="0">
                  <a:schemeClr val="accent5">
                    <a:lumMod val="50000"/>
                    <a:alpha val="40000"/>
                  </a:schemeClr>
                </a:outerShdw>
              </a:effectLst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067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77637" y="2375661"/>
            <a:ext cx="983672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3000" b="1" spc="-150" dirty="0" smtClean="0"/>
              <a:t>수영을 하기 전에는 </a:t>
            </a:r>
            <a:r>
              <a:rPr lang="ko-KR" altLang="en-US" sz="3000" b="1" spc="-150" dirty="0" smtClean="0"/>
              <a:t>심장에서</a:t>
            </a:r>
            <a:endParaRPr lang="en-US" altLang="ko-KR" sz="3000" b="1" spc="-150" dirty="0" smtClean="0"/>
          </a:p>
          <a:p>
            <a:pPr algn="ctr">
              <a:lnSpc>
                <a:spcPts val="4000"/>
              </a:lnSpc>
            </a:pPr>
            <a:r>
              <a:rPr lang="ko-KR" altLang="en-US" sz="3000" b="1" spc="-150" dirty="0" smtClean="0"/>
              <a:t>가까운 곳부터 물을 적시고 수영장에 들어가요</a:t>
            </a:r>
            <a:endParaRPr lang="ko-KR" altLang="en-US" sz="3000" b="1" spc="-150" dirty="0">
              <a:solidFill>
                <a:srgbClr val="FF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950854" y="1323346"/>
            <a:ext cx="4290291" cy="797211"/>
            <a:chOff x="4151745" y="2595418"/>
            <a:chExt cx="3888509" cy="584775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4151745" y="2595418"/>
              <a:ext cx="3888509" cy="584775"/>
            </a:xfrm>
            <a:prstGeom prst="roundRect">
              <a:avLst>
                <a:gd name="adj" fmla="val 50000"/>
              </a:avLst>
            </a:prstGeom>
            <a:solidFill>
              <a:srgbClr val="5283CC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61865" y="2660070"/>
              <a:ext cx="2868282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마무리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O/X </a:t>
              </a:r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퀴즈</a:t>
              </a: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234" y="3704650"/>
            <a:ext cx="2480533" cy="2480533"/>
          </a:xfrm>
          <a:prstGeom prst="rect">
            <a:avLst/>
          </a:prstGeom>
        </p:spPr>
      </p:pic>
      <p:cxnSp>
        <p:nvCxnSpPr>
          <p:cNvPr id="25" name="직선 연결선 24"/>
          <p:cNvCxnSpPr/>
          <p:nvPr/>
        </p:nvCxnSpPr>
        <p:spPr>
          <a:xfrm>
            <a:off x="6096000" y="3805381"/>
            <a:ext cx="0" cy="2295162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56" y="3704649"/>
            <a:ext cx="2480534" cy="24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058185" y="1323346"/>
            <a:ext cx="4290291" cy="797211"/>
            <a:chOff x="4151745" y="2595418"/>
            <a:chExt cx="3888509" cy="584775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4151745" y="2595418"/>
              <a:ext cx="3888509" cy="584775"/>
            </a:xfrm>
            <a:prstGeom prst="roundRect">
              <a:avLst>
                <a:gd name="adj" fmla="val 4815"/>
              </a:avLst>
            </a:prstGeom>
            <a:solidFill>
              <a:srgbClr val="0189FF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09809" y="2660070"/>
              <a:ext cx="2772392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63500" algn="ctr" rotWithShape="0">
                      <a:prstClr val="black">
                        <a:alpha val="4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오늘 공부할 내용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58185" y="2539673"/>
            <a:ext cx="8668329" cy="3307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4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생존 수영의 필요성을 이해하고</a:t>
            </a:r>
            <a:endParaRPr lang="en-US" altLang="ko-KR" sz="4800" dirty="0" smtClean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4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안전하고 즐거운 물놀이를 위한</a:t>
            </a:r>
            <a:endParaRPr lang="en-US" altLang="ko-KR" sz="4800" dirty="0" smtClean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4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수상 안전 수칙을 알아봅시다</a:t>
            </a:r>
            <a:endParaRPr lang="ko-KR" altLang="en-US" sz="4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55" y="3010103"/>
            <a:ext cx="5609492" cy="384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9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35920" y="2660070"/>
              <a:ext cx="1691447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생각열기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FCBEC7-89DB-0E9F-3B3F-BA103F3706CD}"/>
              </a:ext>
            </a:extLst>
          </p:cNvPr>
          <p:cNvSpPr txBox="1"/>
          <p:nvPr/>
        </p:nvSpPr>
        <p:spPr>
          <a:xfrm>
            <a:off x="711553" y="1322356"/>
            <a:ext cx="6979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영상 시청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>
            <a:hlinkClick r:id="rId3"/>
            <a:extLst>
              <a:ext uri="{FF2B5EF4-FFF2-40B4-BE49-F238E27FC236}">
                <a16:creationId xmlns:a16="http://schemas.microsoft.com/office/drawing/2014/main" xmlns="" id="{CCECFF3A-A6E8-204B-C277-8FB1F23352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305" y="1317137"/>
            <a:ext cx="521423" cy="5382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42752A-A1D8-567B-5424-4D6440D18E94}"/>
              </a:ext>
            </a:extLst>
          </p:cNvPr>
          <p:cNvSpPr txBox="1"/>
          <p:nvPr/>
        </p:nvSpPr>
        <p:spPr>
          <a:xfrm>
            <a:off x="9548935" y="1486048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pc="-150" dirty="0" smtClean="0"/>
              <a:t>4</a:t>
            </a:r>
            <a:r>
              <a:rPr lang="ko-KR" altLang="en-US" spc="-150" dirty="0" smtClean="0"/>
              <a:t>분 </a:t>
            </a:r>
            <a:r>
              <a:rPr lang="en-US" altLang="ko-KR" spc="-150" dirty="0" smtClean="0"/>
              <a:t>24</a:t>
            </a:r>
            <a:r>
              <a:rPr lang="ko-KR" altLang="en-US" spc="-150" dirty="0" smtClean="0"/>
              <a:t>초▶</a:t>
            </a:r>
            <a:endParaRPr lang="ko-KR" altLang="en-US" spc="-150" dirty="0"/>
          </a:p>
        </p:txBody>
      </p:sp>
      <p:sp>
        <p:nvSpPr>
          <p:cNvPr id="2" name="TextBox 1"/>
          <p:cNvSpPr txBox="1"/>
          <p:nvPr/>
        </p:nvSpPr>
        <p:spPr>
          <a:xfrm>
            <a:off x="711553" y="3057927"/>
            <a:ext cx="40275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SUITE" pitchFamily="2" charset="-127"/>
                <a:ea typeface="SUITE" pitchFamily="2" charset="-127"/>
              </a:rPr>
              <a:t>생존수영과 침착한 구조로 위험한 순간에 목숨을 구한 사람들의 이야기를 살펴봅시다</a:t>
            </a:r>
            <a:r>
              <a:rPr lang="en-US" altLang="ko-KR" sz="2800" dirty="0" smtClean="0">
                <a:latin typeface="SUITE" pitchFamily="2" charset="-127"/>
                <a:ea typeface="SUITE" pitchFamily="2" charset="-127"/>
              </a:rPr>
              <a:t>.</a:t>
            </a:r>
            <a:endParaRPr lang="ko-KR" altLang="en-US" sz="2800" dirty="0">
              <a:latin typeface="SUITE" pitchFamily="2" charset="-127"/>
              <a:ea typeface="SUITE" pitchFamily="2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5"/>
          <a:stretch/>
        </p:blipFill>
        <p:spPr>
          <a:xfrm>
            <a:off x="5158882" y="2703561"/>
            <a:ext cx="6201846" cy="370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0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86760" y="2660070"/>
              <a:ext cx="1389771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01</a:t>
              </a:r>
              <a:endParaRPr lang="ko-KR" altLang="en-US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수상</a:t>
            </a:r>
            <a:r>
              <a:rPr lang="en-US" altLang="ko-KR" sz="3200" b="1" dirty="0" smtClean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 </a:t>
            </a:r>
            <a:r>
              <a:rPr lang="ko-KR" altLang="en-US" sz="3200" b="1" dirty="0" smtClean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안전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은 왜 중요할까요</a:t>
            </a:r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?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7979" y="5434509"/>
            <a:ext cx="10399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2400" dirty="0">
                <a:latin typeface="SUITE" pitchFamily="2" charset="-127"/>
                <a:ea typeface="SUITE" pitchFamily="2" charset="-127"/>
              </a:rPr>
              <a:t>물놀이 사고는 다양한 이유로 발생하며</a:t>
            </a:r>
            <a:r>
              <a:rPr lang="en-US" altLang="ko-KR" sz="2400" dirty="0">
                <a:latin typeface="SUITE" pitchFamily="2" charset="-127"/>
                <a:ea typeface="SUITE" pitchFamily="2" charset="-127"/>
              </a:rPr>
              <a:t>, </a:t>
            </a:r>
            <a:r>
              <a:rPr lang="ko-KR" altLang="en-US" sz="2400" dirty="0">
                <a:latin typeface="SUITE" pitchFamily="2" charset="-127"/>
                <a:ea typeface="SUITE" pitchFamily="2" charset="-127"/>
              </a:rPr>
              <a:t>사망률도 굉장히 높은 편이에요</a:t>
            </a:r>
            <a:r>
              <a:rPr lang="en-US" altLang="ko-KR" sz="2400" dirty="0" smtClean="0">
                <a:latin typeface="SUITE" pitchFamily="2" charset="-127"/>
                <a:ea typeface="SUITE" pitchFamily="2" charset="-127"/>
              </a:rPr>
              <a:t>.</a:t>
            </a:r>
          </a:p>
          <a:p>
            <a:pPr algn="ctr" fontAlgn="base"/>
            <a:r>
              <a:rPr lang="ko-KR" altLang="en-US" sz="2400" dirty="0" smtClean="0">
                <a:latin typeface="SUITE" pitchFamily="2" charset="-127"/>
                <a:ea typeface="SUITE" pitchFamily="2" charset="-127"/>
              </a:rPr>
              <a:t>즐겁고 </a:t>
            </a:r>
            <a:r>
              <a:rPr lang="ko-KR" altLang="en-US" sz="2400" dirty="0">
                <a:latin typeface="SUITE" pitchFamily="2" charset="-127"/>
                <a:ea typeface="SUITE" pitchFamily="2" charset="-127"/>
              </a:rPr>
              <a:t>안전하게 물놀이를 즐기기 위해서는 올바른 생존 수영 방법</a:t>
            </a:r>
            <a:r>
              <a:rPr lang="en-US" altLang="ko-KR" sz="2400" dirty="0" smtClean="0">
                <a:latin typeface="SUITE" pitchFamily="2" charset="-127"/>
                <a:ea typeface="SUITE" pitchFamily="2" charset="-127"/>
              </a:rPr>
              <a:t>,</a:t>
            </a:r>
          </a:p>
          <a:p>
            <a:pPr algn="ctr" fontAlgn="base"/>
            <a:r>
              <a:rPr lang="ko-KR" altLang="en-US" sz="2400" dirty="0" smtClean="0">
                <a:latin typeface="SUITE" pitchFamily="2" charset="-127"/>
                <a:ea typeface="SUITE" pitchFamily="2" charset="-127"/>
              </a:rPr>
              <a:t>사고 </a:t>
            </a:r>
            <a:r>
              <a:rPr lang="ko-KR" altLang="en-US" sz="2400" dirty="0">
                <a:latin typeface="SUITE" pitchFamily="2" charset="-127"/>
                <a:ea typeface="SUITE" pitchFamily="2" charset="-127"/>
              </a:rPr>
              <a:t>발생 시 구조 요령 등 수상 안전 수칙을 잘 알아두어야 해요</a:t>
            </a:r>
            <a:r>
              <a:rPr lang="en-US" altLang="ko-KR" sz="2400" dirty="0">
                <a:latin typeface="SUITE" pitchFamily="2" charset="-127"/>
                <a:ea typeface="SUITE" pitchFamily="2" charset="-127"/>
              </a:rPr>
              <a:t>.</a:t>
            </a:r>
            <a:endParaRPr lang="ko-KR" altLang="en-US" sz="2400" dirty="0">
              <a:latin typeface="SUITE" pitchFamily="2" charset="-127"/>
              <a:ea typeface="SUITE" pitchFamily="2" charset="-127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t="570" r="20998" b="607"/>
          <a:stretch>
            <a:fillRect/>
          </a:stretch>
        </p:blipFill>
        <p:spPr>
          <a:xfrm>
            <a:off x="8083803" y="2321169"/>
            <a:ext cx="3193799" cy="2848708"/>
          </a:xfrm>
          <a:custGeom>
            <a:avLst/>
            <a:gdLst>
              <a:gd name="connsiteX0" fmla="*/ 155141 w 3193799"/>
              <a:gd name="connsiteY0" fmla="*/ 0 h 2848708"/>
              <a:gd name="connsiteX1" fmla="*/ 3038658 w 3193799"/>
              <a:gd name="connsiteY1" fmla="*/ 0 h 2848708"/>
              <a:gd name="connsiteX2" fmla="*/ 3193799 w 3193799"/>
              <a:gd name="connsiteY2" fmla="*/ 155141 h 2848708"/>
              <a:gd name="connsiteX3" fmla="*/ 3193799 w 3193799"/>
              <a:gd name="connsiteY3" fmla="*/ 2693567 h 2848708"/>
              <a:gd name="connsiteX4" fmla="*/ 3038658 w 3193799"/>
              <a:gd name="connsiteY4" fmla="*/ 2848708 h 2848708"/>
              <a:gd name="connsiteX5" fmla="*/ 155141 w 3193799"/>
              <a:gd name="connsiteY5" fmla="*/ 2848708 h 2848708"/>
              <a:gd name="connsiteX6" fmla="*/ 0 w 3193799"/>
              <a:gd name="connsiteY6" fmla="*/ 2693567 h 2848708"/>
              <a:gd name="connsiteX7" fmla="*/ 0 w 3193799"/>
              <a:gd name="connsiteY7" fmla="*/ 155141 h 2848708"/>
              <a:gd name="connsiteX8" fmla="*/ 155141 w 3193799"/>
              <a:gd name="connsiteY8" fmla="*/ 0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799" h="2848708">
                <a:moveTo>
                  <a:pt x="155141" y="0"/>
                </a:moveTo>
                <a:lnTo>
                  <a:pt x="3038658" y="0"/>
                </a:lnTo>
                <a:cubicBezTo>
                  <a:pt x="3124340" y="0"/>
                  <a:pt x="3193799" y="69459"/>
                  <a:pt x="3193799" y="155141"/>
                </a:cubicBezTo>
                <a:lnTo>
                  <a:pt x="3193799" y="2693567"/>
                </a:lnTo>
                <a:cubicBezTo>
                  <a:pt x="3193799" y="2779249"/>
                  <a:pt x="3124340" y="2848708"/>
                  <a:pt x="3038658" y="2848708"/>
                </a:cubicBezTo>
                <a:lnTo>
                  <a:pt x="155141" y="2848708"/>
                </a:lnTo>
                <a:cubicBezTo>
                  <a:pt x="69459" y="2848708"/>
                  <a:pt x="0" y="2779249"/>
                  <a:pt x="0" y="2693567"/>
                </a:cubicBezTo>
                <a:lnTo>
                  <a:pt x="0" y="155141"/>
                </a:lnTo>
                <a:cubicBezTo>
                  <a:pt x="0" y="69459"/>
                  <a:pt x="69459" y="0"/>
                  <a:pt x="155141" y="0"/>
                </a:cubicBezTo>
                <a:close/>
              </a:path>
            </a:pathLst>
          </a:cu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1" r="20345" b="21168"/>
          <a:stretch>
            <a:fillRect/>
          </a:stretch>
        </p:blipFill>
        <p:spPr>
          <a:xfrm>
            <a:off x="4521083" y="2321169"/>
            <a:ext cx="3193799" cy="2848708"/>
          </a:xfrm>
          <a:custGeom>
            <a:avLst/>
            <a:gdLst>
              <a:gd name="connsiteX0" fmla="*/ 155141 w 3193799"/>
              <a:gd name="connsiteY0" fmla="*/ 0 h 2848708"/>
              <a:gd name="connsiteX1" fmla="*/ 3038658 w 3193799"/>
              <a:gd name="connsiteY1" fmla="*/ 0 h 2848708"/>
              <a:gd name="connsiteX2" fmla="*/ 3193799 w 3193799"/>
              <a:gd name="connsiteY2" fmla="*/ 155141 h 2848708"/>
              <a:gd name="connsiteX3" fmla="*/ 3193799 w 3193799"/>
              <a:gd name="connsiteY3" fmla="*/ 2693567 h 2848708"/>
              <a:gd name="connsiteX4" fmla="*/ 3038658 w 3193799"/>
              <a:gd name="connsiteY4" fmla="*/ 2848708 h 2848708"/>
              <a:gd name="connsiteX5" fmla="*/ 155141 w 3193799"/>
              <a:gd name="connsiteY5" fmla="*/ 2848708 h 2848708"/>
              <a:gd name="connsiteX6" fmla="*/ 0 w 3193799"/>
              <a:gd name="connsiteY6" fmla="*/ 2693567 h 2848708"/>
              <a:gd name="connsiteX7" fmla="*/ 0 w 3193799"/>
              <a:gd name="connsiteY7" fmla="*/ 155141 h 2848708"/>
              <a:gd name="connsiteX8" fmla="*/ 155141 w 3193799"/>
              <a:gd name="connsiteY8" fmla="*/ 0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799" h="2848708">
                <a:moveTo>
                  <a:pt x="155141" y="0"/>
                </a:moveTo>
                <a:lnTo>
                  <a:pt x="3038658" y="0"/>
                </a:lnTo>
                <a:cubicBezTo>
                  <a:pt x="3124340" y="0"/>
                  <a:pt x="3193799" y="69459"/>
                  <a:pt x="3193799" y="155141"/>
                </a:cubicBezTo>
                <a:lnTo>
                  <a:pt x="3193799" y="2693567"/>
                </a:lnTo>
                <a:cubicBezTo>
                  <a:pt x="3193799" y="2779249"/>
                  <a:pt x="3124340" y="2848708"/>
                  <a:pt x="3038658" y="2848708"/>
                </a:cubicBezTo>
                <a:lnTo>
                  <a:pt x="155141" y="2848708"/>
                </a:lnTo>
                <a:cubicBezTo>
                  <a:pt x="69459" y="2848708"/>
                  <a:pt x="0" y="2779249"/>
                  <a:pt x="0" y="2693567"/>
                </a:cubicBezTo>
                <a:lnTo>
                  <a:pt x="0" y="155141"/>
                </a:lnTo>
                <a:cubicBezTo>
                  <a:pt x="0" y="69459"/>
                  <a:pt x="69459" y="0"/>
                  <a:pt x="155141" y="0"/>
                </a:cubicBezTo>
                <a:close/>
              </a:path>
            </a:pathLst>
          </a:cu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5" t="565" r="12481" b="7682"/>
          <a:stretch>
            <a:fillRect/>
          </a:stretch>
        </p:blipFill>
        <p:spPr>
          <a:xfrm>
            <a:off x="958363" y="2321169"/>
            <a:ext cx="3193799" cy="2848708"/>
          </a:xfrm>
          <a:custGeom>
            <a:avLst/>
            <a:gdLst>
              <a:gd name="connsiteX0" fmla="*/ 155141 w 3193799"/>
              <a:gd name="connsiteY0" fmla="*/ 0 h 2848708"/>
              <a:gd name="connsiteX1" fmla="*/ 3038658 w 3193799"/>
              <a:gd name="connsiteY1" fmla="*/ 0 h 2848708"/>
              <a:gd name="connsiteX2" fmla="*/ 3193799 w 3193799"/>
              <a:gd name="connsiteY2" fmla="*/ 155141 h 2848708"/>
              <a:gd name="connsiteX3" fmla="*/ 3193799 w 3193799"/>
              <a:gd name="connsiteY3" fmla="*/ 2693567 h 2848708"/>
              <a:gd name="connsiteX4" fmla="*/ 3038658 w 3193799"/>
              <a:gd name="connsiteY4" fmla="*/ 2848708 h 2848708"/>
              <a:gd name="connsiteX5" fmla="*/ 155141 w 3193799"/>
              <a:gd name="connsiteY5" fmla="*/ 2848708 h 2848708"/>
              <a:gd name="connsiteX6" fmla="*/ 0 w 3193799"/>
              <a:gd name="connsiteY6" fmla="*/ 2693567 h 2848708"/>
              <a:gd name="connsiteX7" fmla="*/ 0 w 3193799"/>
              <a:gd name="connsiteY7" fmla="*/ 155141 h 2848708"/>
              <a:gd name="connsiteX8" fmla="*/ 155141 w 3193799"/>
              <a:gd name="connsiteY8" fmla="*/ 0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799" h="2848708">
                <a:moveTo>
                  <a:pt x="155141" y="0"/>
                </a:moveTo>
                <a:lnTo>
                  <a:pt x="3038658" y="0"/>
                </a:lnTo>
                <a:cubicBezTo>
                  <a:pt x="3124340" y="0"/>
                  <a:pt x="3193799" y="69459"/>
                  <a:pt x="3193799" y="155141"/>
                </a:cubicBezTo>
                <a:lnTo>
                  <a:pt x="3193799" y="2693567"/>
                </a:lnTo>
                <a:cubicBezTo>
                  <a:pt x="3193799" y="2779249"/>
                  <a:pt x="3124340" y="2848708"/>
                  <a:pt x="3038658" y="2848708"/>
                </a:cubicBezTo>
                <a:lnTo>
                  <a:pt x="155141" y="2848708"/>
                </a:lnTo>
                <a:cubicBezTo>
                  <a:pt x="69459" y="2848708"/>
                  <a:pt x="0" y="2779249"/>
                  <a:pt x="0" y="2693567"/>
                </a:cubicBezTo>
                <a:lnTo>
                  <a:pt x="0" y="155141"/>
                </a:lnTo>
                <a:cubicBezTo>
                  <a:pt x="0" y="69459"/>
                  <a:pt x="69459" y="0"/>
                  <a:pt x="155141" y="0"/>
                </a:cubicBezTo>
                <a:close/>
              </a:path>
            </a:pathLst>
          </a:custGeom>
        </p:spPr>
      </p:pic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65783" y="2660070"/>
              <a:ext cx="1431730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02</a:t>
              </a:r>
              <a:endParaRPr lang="ko-KR" altLang="en-US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물놀이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를 준비해요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7599" y="3692018"/>
            <a:ext cx="3737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동영상을 보며 구명조끼를 바르게 착용하는 방법을 알아봅시다</a:t>
            </a:r>
            <a:r>
              <a:rPr lang="en-US" altLang="ko-KR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.</a:t>
            </a:r>
            <a:endParaRPr lang="ko-KR" altLang="en-US" sz="2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pic>
        <p:nvPicPr>
          <p:cNvPr id="27" name="그림 26">
            <a:hlinkClick r:id="rId3"/>
            <a:extLst>
              <a:ext uri="{FF2B5EF4-FFF2-40B4-BE49-F238E27FC236}">
                <a16:creationId xmlns:a16="http://schemas.microsoft.com/office/drawing/2014/main" xmlns="" id="{CCECFF3A-A6E8-204B-C277-8FB1F23352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305" y="1317137"/>
            <a:ext cx="521423" cy="5382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742752A-A1D8-567B-5424-4D6440D18E94}"/>
              </a:ext>
            </a:extLst>
          </p:cNvPr>
          <p:cNvSpPr txBox="1"/>
          <p:nvPr/>
        </p:nvSpPr>
        <p:spPr>
          <a:xfrm>
            <a:off x="9573582" y="1486048"/>
            <a:ext cx="120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pc="-150" dirty="0" smtClean="0"/>
              <a:t>4</a:t>
            </a:r>
            <a:r>
              <a:rPr lang="ko-KR" altLang="en-US" spc="-150" dirty="0" smtClean="0"/>
              <a:t>분 </a:t>
            </a:r>
            <a:r>
              <a:rPr lang="en-US" altLang="ko-KR" spc="-150" dirty="0" smtClean="0"/>
              <a:t>48</a:t>
            </a:r>
            <a:r>
              <a:rPr lang="ko-KR" altLang="en-US" spc="-150" dirty="0" smtClean="0"/>
              <a:t>초▶</a:t>
            </a:r>
            <a:endParaRPr lang="ko-KR" altLang="en-US" spc="-150" dirty="0"/>
          </a:p>
        </p:txBody>
      </p:sp>
      <p:pic>
        <p:nvPicPr>
          <p:cNvPr id="1026" name="Picture 2" descr="구명조끼는 이렇게 착용하세요! 하단내용 참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16" y="1995057"/>
            <a:ext cx="59055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70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61424" y="2660070"/>
              <a:ext cx="1440446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03</a:t>
              </a:r>
              <a:endParaRPr lang="en-US" altLang="ko-KR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물 속에서 뜨기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7598" y="2170949"/>
            <a:ext cx="5538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물 속에서 뜨는 세가지 방법을 알아봐요</a:t>
            </a:r>
            <a:endParaRPr lang="ko-KR" altLang="en-US" sz="2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pic>
        <p:nvPicPr>
          <p:cNvPr id="15" name="그림 14">
            <a:hlinkClick r:id="rId3"/>
            <a:extLst>
              <a:ext uri="{FF2B5EF4-FFF2-40B4-BE49-F238E27FC236}">
                <a16:creationId xmlns:a16="http://schemas.microsoft.com/office/drawing/2014/main" xmlns="" id="{CCECFF3A-A6E8-204B-C277-8FB1F23352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305" y="1317137"/>
            <a:ext cx="521423" cy="5382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742752A-A1D8-567B-5424-4D6440D18E94}"/>
              </a:ext>
            </a:extLst>
          </p:cNvPr>
          <p:cNvSpPr txBox="1"/>
          <p:nvPr/>
        </p:nvSpPr>
        <p:spPr>
          <a:xfrm>
            <a:off x="9573582" y="1486048"/>
            <a:ext cx="120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pc="-150" dirty="0" smtClean="0"/>
              <a:t>2</a:t>
            </a:r>
            <a:r>
              <a:rPr lang="ko-KR" altLang="en-US" spc="-150" dirty="0" smtClean="0"/>
              <a:t>분 </a:t>
            </a:r>
            <a:r>
              <a:rPr lang="en-US" altLang="ko-KR" spc="-150" dirty="0" smtClean="0"/>
              <a:t>31</a:t>
            </a:r>
            <a:r>
              <a:rPr lang="ko-KR" altLang="en-US" spc="-150" dirty="0" smtClean="0"/>
              <a:t>초▶</a:t>
            </a:r>
            <a:endParaRPr lang="ko-KR" altLang="en-US" spc="-15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58128" y="-466012"/>
            <a:ext cx="3475743" cy="106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61424" y="2660070"/>
              <a:ext cx="1440446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03</a:t>
              </a:r>
              <a:endParaRPr lang="en-US" altLang="ko-KR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구조하기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4050" y="5352320"/>
            <a:ext cx="3228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누군가 물에 빠졌을 때는 물에 직접 뛰어드는 대신 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119</a:t>
            </a:r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에 신고하고 어른들의 도움을 받아야 해요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.</a:t>
            </a:r>
            <a:endParaRPr lang="ko-KR" altLang="en-US" sz="2000" dirty="0">
              <a:latin typeface="SUITE" pitchFamily="2" charset="-127"/>
              <a:ea typeface="SUITE" pitchFamily="2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81631" y="5352320"/>
            <a:ext cx="3228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안전 장비가 없을 때는 물에 뜰 수 있는 물건을 줄에 묶어 구조자 근처에 던져요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.</a:t>
            </a:r>
            <a:endParaRPr lang="ko-KR" altLang="en-US" sz="2000" dirty="0">
              <a:latin typeface="SUITE" pitchFamily="2" charset="-127"/>
              <a:ea typeface="SUITE" pitchFamily="2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09212" y="5352320"/>
            <a:ext cx="3228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2000" dirty="0">
                <a:latin typeface="SUITE" pitchFamily="2" charset="-127"/>
                <a:ea typeface="SUITE" pitchFamily="2" charset="-127"/>
              </a:rPr>
              <a:t>구조 안전 장비가 있다면 알맞은 장비를 사용하여 물에 빠진 사람을 구해요</a:t>
            </a:r>
            <a:r>
              <a:rPr lang="en-US" altLang="ko-KR" sz="2000" dirty="0">
                <a:latin typeface="SUITE" pitchFamily="2" charset="-127"/>
                <a:ea typeface="SUITE" pitchFamily="2" charset="-127"/>
              </a:rPr>
              <a:t>.</a:t>
            </a:r>
            <a:endParaRPr lang="ko-KR" altLang="en-US" sz="2000" dirty="0">
              <a:latin typeface="SUITE" pitchFamily="2" charset="-127"/>
              <a:ea typeface="SUITE" pitchFamily="2" charset="-127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8" t="67790" r="4574" b="7949"/>
          <a:stretch>
            <a:fillRect/>
          </a:stretch>
        </p:blipFill>
        <p:spPr>
          <a:xfrm>
            <a:off x="905783" y="3791591"/>
            <a:ext cx="2725271" cy="1472803"/>
          </a:xfrm>
          <a:custGeom>
            <a:avLst/>
            <a:gdLst>
              <a:gd name="connsiteX0" fmla="*/ 51592 w 2725271"/>
              <a:gd name="connsiteY0" fmla="*/ 0 h 1472803"/>
              <a:gd name="connsiteX1" fmla="*/ 2673679 w 2725271"/>
              <a:gd name="connsiteY1" fmla="*/ 0 h 1472803"/>
              <a:gd name="connsiteX2" fmla="*/ 2725271 w 2725271"/>
              <a:gd name="connsiteY2" fmla="*/ 51592 h 1472803"/>
              <a:gd name="connsiteX3" fmla="*/ 2725271 w 2725271"/>
              <a:gd name="connsiteY3" fmla="*/ 1421211 h 1472803"/>
              <a:gd name="connsiteX4" fmla="*/ 2673679 w 2725271"/>
              <a:gd name="connsiteY4" fmla="*/ 1472803 h 1472803"/>
              <a:gd name="connsiteX5" fmla="*/ 51592 w 2725271"/>
              <a:gd name="connsiteY5" fmla="*/ 1472803 h 1472803"/>
              <a:gd name="connsiteX6" fmla="*/ 0 w 2725271"/>
              <a:gd name="connsiteY6" fmla="*/ 1421211 h 1472803"/>
              <a:gd name="connsiteX7" fmla="*/ 0 w 2725271"/>
              <a:gd name="connsiteY7" fmla="*/ 51592 h 1472803"/>
              <a:gd name="connsiteX8" fmla="*/ 51592 w 2725271"/>
              <a:gd name="connsiteY8" fmla="*/ 0 h 147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5271" h="1472803">
                <a:moveTo>
                  <a:pt x="51592" y="0"/>
                </a:moveTo>
                <a:lnTo>
                  <a:pt x="2673679" y="0"/>
                </a:lnTo>
                <a:cubicBezTo>
                  <a:pt x="2702172" y="0"/>
                  <a:pt x="2725271" y="23099"/>
                  <a:pt x="2725271" y="51592"/>
                </a:cubicBezTo>
                <a:lnTo>
                  <a:pt x="2725271" y="1421211"/>
                </a:lnTo>
                <a:cubicBezTo>
                  <a:pt x="2725271" y="1449704"/>
                  <a:pt x="2702172" y="1472803"/>
                  <a:pt x="2673679" y="1472803"/>
                </a:cubicBezTo>
                <a:lnTo>
                  <a:pt x="51592" y="1472803"/>
                </a:lnTo>
                <a:cubicBezTo>
                  <a:pt x="23099" y="1472803"/>
                  <a:pt x="0" y="1449704"/>
                  <a:pt x="0" y="1421211"/>
                </a:cubicBezTo>
                <a:lnTo>
                  <a:pt x="0" y="51592"/>
                </a:lnTo>
                <a:cubicBezTo>
                  <a:pt x="0" y="23099"/>
                  <a:pt x="23099" y="0"/>
                  <a:pt x="51592" y="0"/>
                </a:cubicBezTo>
                <a:close/>
              </a:path>
            </a:pathLst>
          </a:custGeom>
        </p:spPr>
      </p:pic>
      <p:grpSp>
        <p:nvGrpSpPr>
          <p:cNvPr id="6" name="그룹 5"/>
          <p:cNvGrpSpPr/>
          <p:nvPr/>
        </p:nvGrpSpPr>
        <p:grpSpPr>
          <a:xfrm>
            <a:off x="4330227" y="2324947"/>
            <a:ext cx="3478794" cy="2683762"/>
            <a:chOff x="4325003" y="2324947"/>
            <a:chExt cx="3478794" cy="2683762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97"/>
            <a:stretch/>
          </p:blipFill>
          <p:spPr>
            <a:xfrm rot="16200000">
              <a:off x="5463399" y="2668310"/>
              <a:ext cx="1292732" cy="3388065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795"/>
            <a:stretch/>
          </p:blipFill>
          <p:spPr>
            <a:xfrm rot="16200000">
              <a:off x="5400158" y="1249792"/>
              <a:ext cx="1292732" cy="3443041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8137880" y="2441851"/>
            <a:ext cx="3483481" cy="2351656"/>
            <a:chOff x="7906018" y="2338669"/>
            <a:chExt cx="3483481" cy="235165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66"/>
            <a:stretch/>
          </p:blipFill>
          <p:spPr>
            <a:xfrm rot="16200000">
              <a:off x="9079007" y="1165680"/>
              <a:ext cx="1105938" cy="3451916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62"/>
            <a:stretch/>
          </p:blipFill>
          <p:spPr>
            <a:xfrm rot="16200000">
              <a:off x="9137884" y="2438710"/>
              <a:ext cx="1105938" cy="3397292"/>
            </a:xfrm>
            <a:prstGeom prst="rect">
              <a:avLst/>
            </a:prstGeom>
          </p:spPr>
        </p:pic>
      </p:grpSp>
      <p:pic>
        <p:nvPicPr>
          <p:cNvPr id="24" name="그림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48609" r="4580" b="13273"/>
          <a:stretch>
            <a:fillRect/>
          </a:stretch>
        </p:blipFill>
        <p:spPr>
          <a:xfrm>
            <a:off x="905784" y="2223710"/>
            <a:ext cx="2725271" cy="1472803"/>
          </a:xfrm>
          <a:custGeom>
            <a:avLst/>
            <a:gdLst>
              <a:gd name="connsiteX0" fmla="*/ 51592 w 2725271"/>
              <a:gd name="connsiteY0" fmla="*/ 0 h 1472803"/>
              <a:gd name="connsiteX1" fmla="*/ 2673679 w 2725271"/>
              <a:gd name="connsiteY1" fmla="*/ 0 h 1472803"/>
              <a:gd name="connsiteX2" fmla="*/ 2725271 w 2725271"/>
              <a:gd name="connsiteY2" fmla="*/ 51592 h 1472803"/>
              <a:gd name="connsiteX3" fmla="*/ 2725271 w 2725271"/>
              <a:gd name="connsiteY3" fmla="*/ 1421211 h 1472803"/>
              <a:gd name="connsiteX4" fmla="*/ 2673679 w 2725271"/>
              <a:gd name="connsiteY4" fmla="*/ 1472803 h 1472803"/>
              <a:gd name="connsiteX5" fmla="*/ 51592 w 2725271"/>
              <a:gd name="connsiteY5" fmla="*/ 1472803 h 1472803"/>
              <a:gd name="connsiteX6" fmla="*/ 0 w 2725271"/>
              <a:gd name="connsiteY6" fmla="*/ 1421211 h 1472803"/>
              <a:gd name="connsiteX7" fmla="*/ 0 w 2725271"/>
              <a:gd name="connsiteY7" fmla="*/ 51592 h 1472803"/>
              <a:gd name="connsiteX8" fmla="*/ 51592 w 2725271"/>
              <a:gd name="connsiteY8" fmla="*/ 0 h 147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5271" h="1472803">
                <a:moveTo>
                  <a:pt x="51592" y="0"/>
                </a:moveTo>
                <a:lnTo>
                  <a:pt x="2673679" y="0"/>
                </a:lnTo>
                <a:cubicBezTo>
                  <a:pt x="2702172" y="0"/>
                  <a:pt x="2725271" y="23099"/>
                  <a:pt x="2725271" y="51592"/>
                </a:cubicBezTo>
                <a:lnTo>
                  <a:pt x="2725271" y="1421211"/>
                </a:lnTo>
                <a:cubicBezTo>
                  <a:pt x="2725271" y="1449704"/>
                  <a:pt x="2702172" y="1472803"/>
                  <a:pt x="2673679" y="1472803"/>
                </a:cubicBezTo>
                <a:lnTo>
                  <a:pt x="51592" y="1472803"/>
                </a:lnTo>
                <a:cubicBezTo>
                  <a:pt x="23099" y="1472803"/>
                  <a:pt x="0" y="1449704"/>
                  <a:pt x="0" y="1421211"/>
                </a:cubicBezTo>
                <a:lnTo>
                  <a:pt x="0" y="51592"/>
                </a:lnTo>
                <a:cubicBezTo>
                  <a:pt x="0" y="23099"/>
                  <a:pt x="23099" y="0"/>
                  <a:pt x="51592" y="0"/>
                </a:cubicBezTo>
                <a:close/>
              </a:path>
            </a:pathLst>
          </a:custGeom>
        </p:spPr>
      </p:pic>
      <p:sp>
        <p:nvSpPr>
          <p:cNvPr id="21" name="&quot;없음&quot; 기호 20"/>
          <p:cNvSpPr/>
          <p:nvPr/>
        </p:nvSpPr>
        <p:spPr>
          <a:xfrm>
            <a:off x="2348752" y="4549143"/>
            <a:ext cx="506143" cy="506143"/>
          </a:xfrm>
          <a:prstGeom prst="noSmoking">
            <a:avLst>
              <a:gd name="adj" fmla="val 112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2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51429" y="2660070"/>
              <a:ext cx="1460439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 smtClean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04</a:t>
              </a:r>
              <a:endParaRPr lang="en-US" altLang="ko-KR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수상 안전 수칙</a:t>
            </a:r>
            <a:r>
              <a:rPr lang="ko-KR" altLang="en-US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을 알아봐요 </a:t>
            </a:r>
            <a:r>
              <a:rPr lang="en-US" altLang="ko-KR" sz="3200" b="1" dirty="0" smtClean="0">
                <a:latin typeface="CookieRun Black" panose="020B0600000101010101" pitchFamily="50" charset="-127"/>
                <a:ea typeface="CookieRun Black" panose="020B0600000101010101" pitchFamily="50" charset="-127"/>
              </a:rPr>
              <a:t>(1)</a:t>
            </a:r>
            <a:endParaRPr lang="ko-KR" altLang="en-US" sz="3200" b="1" dirty="0">
              <a:solidFill>
                <a:srgbClr val="0189FF"/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7598" y="2170949"/>
            <a:ext cx="10919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스</a:t>
            </a:r>
            <a:r>
              <a:rPr lang="ko-KR" altLang="en-US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티커를 붙이며 물놀이 시설을 이용할 때 꼭 지켜야 할 안전 수칙을 알아보아요</a:t>
            </a:r>
            <a:endParaRPr lang="ko-KR" altLang="en-US" sz="2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59" y="2870060"/>
            <a:ext cx="9834282" cy="345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2338</TotalTime>
  <Words>691</Words>
  <Application>Microsoft Office PowerPoint</Application>
  <PresentationFormat>와이드스크린</PresentationFormat>
  <Paragraphs>125</Paragraphs>
  <Slides>20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9" baseType="lpstr">
      <vt:lpstr>Wingdings</vt:lpstr>
      <vt:lpstr>CookieRun Black</vt:lpstr>
      <vt:lpstr>G마켓 산스 TTF Bold</vt:lpstr>
      <vt:lpstr>Arial</vt:lpstr>
      <vt:lpstr>ONE 모바일POP</vt:lpstr>
      <vt:lpstr>SUITE</vt:lpstr>
      <vt:lpstr>G마켓 산스 TTF Light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m210</dc:creator>
  <cp:lastModifiedBy>m210</cp:lastModifiedBy>
  <cp:revision>125</cp:revision>
  <dcterms:created xsi:type="dcterms:W3CDTF">2022-08-28T23:26:29Z</dcterms:created>
  <dcterms:modified xsi:type="dcterms:W3CDTF">2024-04-24T06:39:00Z</dcterms:modified>
</cp:coreProperties>
</file>